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2" r:id="rId5"/>
    <p:sldId id="259" r:id="rId6"/>
    <p:sldId id="260" r:id="rId7"/>
    <p:sldId id="264" r:id="rId8"/>
    <p:sldId id="266" r:id="rId9"/>
    <p:sldId id="265" r:id="rId10"/>
    <p:sldId id="267" r:id="rId11"/>
    <p:sldId id="268" r:id="rId12"/>
    <p:sldId id="269" r:id="rId13"/>
    <p:sldId id="26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8043"/>
    <a:srgbClr val="51749D"/>
    <a:srgbClr val="9A7A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B6DC4DD-E303-4D88-8B2C-FE205F9C4F95}" type="datetimeFigureOut">
              <a:rPr lang="es-AR" smtClean="0"/>
              <a:t>13/11/2023</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ABC416BF-C1FF-4C03-8E9A-3DF32EFCA674}" type="slidenum">
              <a:rPr lang="es-AR" smtClean="0"/>
              <a:t>‹Nº›</a:t>
            </a:fld>
            <a:endParaRPr lang="es-AR" dirty="0"/>
          </a:p>
        </p:txBody>
      </p:sp>
    </p:spTree>
    <p:extLst>
      <p:ext uri="{BB962C8B-B14F-4D97-AF65-F5344CB8AC3E}">
        <p14:creationId xmlns:p14="http://schemas.microsoft.com/office/powerpoint/2010/main" val="116642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B6DC4DD-E303-4D88-8B2C-FE205F9C4F95}" type="datetimeFigureOut">
              <a:rPr lang="es-AR" smtClean="0"/>
              <a:t>13/11/2023</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ABC416BF-C1FF-4C03-8E9A-3DF32EFCA674}" type="slidenum">
              <a:rPr lang="es-AR" smtClean="0"/>
              <a:t>‹Nº›</a:t>
            </a:fld>
            <a:endParaRPr lang="es-AR" dirty="0"/>
          </a:p>
        </p:txBody>
      </p:sp>
    </p:spTree>
    <p:extLst>
      <p:ext uri="{BB962C8B-B14F-4D97-AF65-F5344CB8AC3E}">
        <p14:creationId xmlns:p14="http://schemas.microsoft.com/office/powerpoint/2010/main" val="263179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B6DC4DD-E303-4D88-8B2C-FE205F9C4F95}" type="datetimeFigureOut">
              <a:rPr lang="es-AR" smtClean="0"/>
              <a:t>13/11/2023</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ABC416BF-C1FF-4C03-8E9A-3DF32EFCA674}" type="slidenum">
              <a:rPr lang="es-AR" smtClean="0"/>
              <a:t>‹Nº›</a:t>
            </a:fld>
            <a:endParaRPr lang="es-AR" dirty="0"/>
          </a:p>
        </p:txBody>
      </p:sp>
    </p:spTree>
    <p:extLst>
      <p:ext uri="{BB962C8B-B14F-4D97-AF65-F5344CB8AC3E}">
        <p14:creationId xmlns:p14="http://schemas.microsoft.com/office/powerpoint/2010/main" val="2225909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B6DC4DD-E303-4D88-8B2C-FE205F9C4F95}" type="datetimeFigureOut">
              <a:rPr lang="es-AR" smtClean="0"/>
              <a:t>13/11/2023</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ABC416BF-C1FF-4C03-8E9A-3DF32EFCA674}" type="slidenum">
              <a:rPr lang="es-AR" smtClean="0"/>
              <a:t>‹Nº›</a:t>
            </a:fld>
            <a:endParaRPr lang="es-AR" dirty="0"/>
          </a:p>
        </p:txBody>
      </p:sp>
    </p:spTree>
    <p:extLst>
      <p:ext uri="{BB962C8B-B14F-4D97-AF65-F5344CB8AC3E}">
        <p14:creationId xmlns:p14="http://schemas.microsoft.com/office/powerpoint/2010/main" val="153113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B6DC4DD-E303-4D88-8B2C-FE205F9C4F95}" type="datetimeFigureOut">
              <a:rPr lang="es-AR" smtClean="0"/>
              <a:t>13/11/2023</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ABC416BF-C1FF-4C03-8E9A-3DF32EFCA674}" type="slidenum">
              <a:rPr lang="es-AR" smtClean="0"/>
              <a:t>‹Nº›</a:t>
            </a:fld>
            <a:endParaRPr lang="es-AR" dirty="0"/>
          </a:p>
        </p:txBody>
      </p:sp>
    </p:spTree>
    <p:extLst>
      <p:ext uri="{BB962C8B-B14F-4D97-AF65-F5344CB8AC3E}">
        <p14:creationId xmlns:p14="http://schemas.microsoft.com/office/powerpoint/2010/main" val="3640860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B6DC4DD-E303-4D88-8B2C-FE205F9C4F95}" type="datetimeFigureOut">
              <a:rPr lang="es-AR" smtClean="0"/>
              <a:t>13/11/2023</a:t>
            </a:fld>
            <a:endParaRPr lang="es-AR" dirty="0"/>
          </a:p>
        </p:txBody>
      </p:sp>
      <p:sp>
        <p:nvSpPr>
          <p:cNvPr id="6" name="Footer Placeholder 5"/>
          <p:cNvSpPr>
            <a:spLocks noGrp="1"/>
          </p:cNvSpPr>
          <p:nvPr>
            <p:ph type="ftr" sz="quarter" idx="11"/>
          </p:nvPr>
        </p:nvSpPr>
        <p:spPr/>
        <p:txBody>
          <a:bodyPr/>
          <a:lstStyle/>
          <a:p>
            <a:endParaRPr lang="es-AR" dirty="0"/>
          </a:p>
        </p:txBody>
      </p:sp>
      <p:sp>
        <p:nvSpPr>
          <p:cNvPr id="7" name="Slide Number Placeholder 6"/>
          <p:cNvSpPr>
            <a:spLocks noGrp="1"/>
          </p:cNvSpPr>
          <p:nvPr>
            <p:ph type="sldNum" sz="quarter" idx="12"/>
          </p:nvPr>
        </p:nvSpPr>
        <p:spPr/>
        <p:txBody>
          <a:bodyPr/>
          <a:lstStyle/>
          <a:p>
            <a:fld id="{ABC416BF-C1FF-4C03-8E9A-3DF32EFCA674}" type="slidenum">
              <a:rPr lang="es-AR" smtClean="0"/>
              <a:t>‹Nº›</a:t>
            </a:fld>
            <a:endParaRPr lang="es-AR" dirty="0"/>
          </a:p>
        </p:txBody>
      </p:sp>
    </p:spTree>
    <p:extLst>
      <p:ext uri="{BB962C8B-B14F-4D97-AF65-F5344CB8AC3E}">
        <p14:creationId xmlns:p14="http://schemas.microsoft.com/office/powerpoint/2010/main" val="23180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B6DC4DD-E303-4D88-8B2C-FE205F9C4F95}" type="datetimeFigureOut">
              <a:rPr lang="es-AR" smtClean="0"/>
              <a:t>13/11/2023</a:t>
            </a:fld>
            <a:endParaRPr lang="es-AR" dirty="0"/>
          </a:p>
        </p:txBody>
      </p:sp>
      <p:sp>
        <p:nvSpPr>
          <p:cNvPr id="8" name="Footer Placeholder 7"/>
          <p:cNvSpPr>
            <a:spLocks noGrp="1"/>
          </p:cNvSpPr>
          <p:nvPr>
            <p:ph type="ftr" sz="quarter" idx="11"/>
          </p:nvPr>
        </p:nvSpPr>
        <p:spPr/>
        <p:txBody>
          <a:bodyPr/>
          <a:lstStyle/>
          <a:p>
            <a:endParaRPr lang="es-AR" dirty="0"/>
          </a:p>
        </p:txBody>
      </p:sp>
      <p:sp>
        <p:nvSpPr>
          <p:cNvPr id="9" name="Slide Number Placeholder 8"/>
          <p:cNvSpPr>
            <a:spLocks noGrp="1"/>
          </p:cNvSpPr>
          <p:nvPr>
            <p:ph type="sldNum" sz="quarter" idx="12"/>
          </p:nvPr>
        </p:nvSpPr>
        <p:spPr/>
        <p:txBody>
          <a:bodyPr/>
          <a:lstStyle/>
          <a:p>
            <a:fld id="{ABC416BF-C1FF-4C03-8E9A-3DF32EFCA674}" type="slidenum">
              <a:rPr lang="es-AR" smtClean="0"/>
              <a:t>‹Nº›</a:t>
            </a:fld>
            <a:endParaRPr lang="es-AR" dirty="0"/>
          </a:p>
        </p:txBody>
      </p:sp>
    </p:spTree>
    <p:extLst>
      <p:ext uri="{BB962C8B-B14F-4D97-AF65-F5344CB8AC3E}">
        <p14:creationId xmlns:p14="http://schemas.microsoft.com/office/powerpoint/2010/main" val="291879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B6DC4DD-E303-4D88-8B2C-FE205F9C4F95}" type="datetimeFigureOut">
              <a:rPr lang="es-AR" smtClean="0"/>
              <a:t>13/11/2023</a:t>
            </a:fld>
            <a:endParaRPr lang="es-AR" dirty="0"/>
          </a:p>
        </p:txBody>
      </p:sp>
      <p:sp>
        <p:nvSpPr>
          <p:cNvPr id="4" name="Footer Placeholder 3"/>
          <p:cNvSpPr>
            <a:spLocks noGrp="1"/>
          </p:cNvSpPr>
          <p:nvPr>
            <p:ph type="ftr" sz="quarter" idx="11"/>
          </p:nvPr>
        </p:nvSpPr>
        <p:spPr/>
        <p:txBody>
          <a:bodyPr/>
          <a:lstStyle/>
          <a:p>
            <a:endParaRPr lang="es-AR" dirty="0"/>
          </a:p>
        </p:txBody>
      </p:sp>
      <p:sp>
        <p:nvSpPr>
          <p:cNvPr id="5" name="Slide Number Placeholder 4"/>
          <p:cNvSpPr>
            <a:spLocks noGrp="1"/>
          </p:cNvSpPr>
          <p:nvPr>
            <p:ph type="sldNum" sz="quarter" idx="12"/>
          </p:nvPr>
        </p:nvSpPr>
        <p:spPr/>
        <p:txBody>
          <a:bodyPr/>
          <a:lstStyle/>
          <a:p>
            <a:fld id="{ABC416BF-C1FF-4C03-8E9A-3DF32EFCA674}" type="slidenum">
              <a:rPr lang="es-AR" smtClean="0"/>
              <a:t>‹Nº›</a:t>
            </a:fld>
            <a:endParaRPr lang="es-AR" dirty="0"/>
          </a:p>
        </p:txBody>
      </p:sp>
    </p:spTree>
    <p:extLst>
      <p:ext uri="{BB962C8B-B14F-4D97-AF65-F5344CB8AC3E}">
        <p14:creationId xmlns:p14="http://schemas.microsoft.com/office/powerpoint/2010/main" val="337849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DC4DD-E303-4D88-8B2C-FE205F9C4F95}" type="datetimeFigureOut">
              <a:rPr lang="es-AR" smtClean="0"/>
              <a:t>13/11/2023</a:t>
            </a:fld>
            <a:endParaRPr lang="es-AR" dirty="0"/>
          </a:p>
        </p:txBody>
      </p:sp>
      <p:sp>
        <p:nvSpPr>
          <p:cNvPr id="3" name="Footer Placeholder 2"/>
          <p:cNvSpPr>
            <a:spLocks noGrp="1"/>
          </p:cNvSpPr>
          <p:nvPr>
            <p:ph type="ftr" sz="quarter" idx="11"/>
          </p:nvPr>
        </p:nvSpPr>
        <p:spPr/>
        <p:txBody>
          <a:bodyPr/>
          <a:lstStyle/>
          <a:p>
            <a:endParaRPr lang="es-AR" dirty="0"/>
          </a:p>
        </p:txBody>
      </p:sp>
      <p:sp>
        <p:nvSpPr>
          <p:cNvPr id="4" name="Slide Number Placeholder 3"/>
          <p:cNvSpPr>
            <a:spLocks noGrp="1"/>
          </p:cNvSpPr>
          <p:nvPr>
            <p:ph type="sldNum" sz="quarter" idx="12"/>
          </p:nvPr>
        </p:nvSpPr>
        <p:spPr/>
        <p:txBody>
          <a:bodyPr/>
          <a:lstStyle/>
          <a:p>
            <a:fld id="{ABC416BF-C1FF-4C03-8E9A-3DF32EFCA674}" type="slidenum">
              <a:rPr lang="es-AR" smtClean="0"/>
              <a:t>‹Nº›</a:t>
            </a:fld>
            <a:endParaRPr lang="es-AR" dirty="0"/>
          </a:p>
        </p:txBody>
      </p:sp>
    </p:spTree>
    <p:extLst>
      <p:ext uri="{BB962C8B-B14F-4D97-AF65-F5344CB8AC3E}">
        <p14:creationId xmlns:p14="http://schemas.microsoft.com/office/powerpoint/2010/main" val="2509956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B6DC4DD-E303-4D88-8B2C-FE205F9C4F95}" type="datetimeFigureOut">
              <a:rPr lang="es-AR" smtClean="0"/>
              <a:t>13/11/2023</a:t>
            </a:fld>
            <a:endParaRPr lang="es-AR" dirty="0"/>
          </a:p>
        </p:txBody>
      </p:sp>
      <p:sp>
        <p:nvSpPr>
          <p:cNvPr id="6" name="Footer Placeholder 5"/>
          <p:cNvSpPr>
            <a:spLocks noGrp="1"/>
          </p:cNvSpPr>
          <p:nvPr>
            <p:ph type="ftr" sz="quarter" idx="11"/>
          </p:nvPr>
        </p:nvSpPr>
        <p:spPr/>
        <p:txBody>
          <a:bodyPr/>
          <a:lstStyle/>
          <a:p>
            <a:endParaRPr lang="es-AR" dirty="0"/>
          </a:p>
        </p:txBody>
      </p:sp>
      <p:sp>
        <p:nvSpPr>
          <p:cNvPr id="7" name="Slide Number Placeholder 6"/>
          <p:cNvSpPr>
            <a:spLocks noGrp="1"/>
          </p:cNvSpPr>
          <p:nvPr>
            <p:ph type="sldNum" sz="quarter" idx="12"/>
          </p:nvPr>
        </p:nvSpPr>
        <p:spPr/>
        <p:txBody>
          <a:bodyPr/>
          <a:lstStyle/>
          <a:p>
            <a:fld id="{ABC416BF-C1FF-4C03-8E9A-3DF32EFCA674}" type="slidenum">
              <a:rPr lang="es-AR" smtClean="0"/>
              <a:t>‹Nº›</a:t>
            </a:fld>
            <a:endParaRPr lang="es-AR" dirty="0"/>
          </a:p>
        </p:txBody>
      </p:sp>
    </p:spTree>
    <p:extLst>
      <p:ext uri="{BB962C8B-B14F-4D97-AF65-F5344CB8AC3E}">
        <p14:creationId xmlns:p14="http://schemas.microsoft.com/office/powerpoint/2010/main" val="12627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B6DC4DD-E303-4D88-8B2C-FE205F9C4F95}" type="datetimeFigureOut">
              <a:rPr lang="es-AR" smtClean="0"/>
              <a:t>13/11/2023</a:t>
            </a:fld>
            <a:endParaRPr lang="es-AR" dirty="0"/>
          </a:p>
        </p:txBody>
      </p:sp>
      <p:sp>
        <p:nvSpPr>
          <p:cNvPr id="6" name="Footer Placeholder 5"/>
          <p:cNvSpPr>
            <a:spLocks noGrp="1"/>
          </p:cNvSpPr>
          <p:nvPr>
            <p:ph type="ftr" sz="quarter" idx="11"/>
          </p:nvPr>
        </p:nvSpPr>
        <p:spPr/>
        <p:txBody>
          <a:bodyPr/>
          <a:lstStyle/>
          <a:p>
            <a:endParaRPr lang="es-AR" dirty="0"/>
          </a:p>
        </p:txBody>
      </p:sp>
      <p:sp>
        <p:nvSpPr>
          <p:cNvPr id="7" name="Slide Number Placeholder 6"/>
          <p:cNvSpPr>
            <a:spLocks noGrp="1"/>
          </p:cNvSpPr>
          <p:nvPr>
            <p:ph type="sldNum" sz="quarter" idx="12"/>
          </p:nvPr>
        </p:nvSpPr>
        <p:spPr/>
        <p:txBody>
          <a:bodyPr/>
          <a:lstStyle/>
          <a:p>
            <a:fld id="{ABC416BF-C1FF-4C03-8E9A-3DF32EFCA674}" type="slidenum">
              <a:rPr lang="es-AR" smtClean="0"/>
              <a:t>‹Nº›</a:t>
            </a:fld>
            <a:endParaRPr lang="es-AR" dirty="0"/>
          </a:p>
        </p:txBody>
      </p:sp>
    </p:spTree>
    <p:extLst>
      <p:ext uri="{BB962C8B-B14F-4D97-AF65-F5344CB8AC3E}">
        <p14:creationId xmlns:p14="http://schemas.microsoft.com/office/powerpoint/2010/main" val="576673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DC4DD-E303-4D88-8B2C-FE205F9C4F95}" type="datetimeFigureOut">
              <a:rPr lang="es-AR" smtClean="0"/>
              <a:t>13/11/2023</a:t>
            </a:fld>
            <a:endParaRPr lang="es-A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416BF-C1FF-4C03-8E9A-3DF32EFCA674}" type="slidenum">
              <a:rPr lang="es-AR" smtClean="0"/>
              <a:t>‹Nº›</a:t>
            </a:fld>
            <a:endParaRPr lang="es-AR" dirty="0"/>
          </a:p>
        </p:txBody>
      </p:sp>
    </p:spTree>
    <p:extLst>
      <p:ext uri="{BB962C8B-B14F-4D97-AF65-F5344CB8AC3E}">
        <p14:creationId xmlns:p14="http://schemas.microsoft.com/office/powerpoint/2010/main" val="33507603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9" name="Imagen 18" descr="Imagen que contiene persona, interior, foto, hombre&#10;&#10;Descripción generada automáticamente">
            <a:extLst>
              <a:ext uri="{FF2B5EF4-FFF2-40B4-BE49-F238E27FC236}">
                <a16:creationId xmlns:a16="http://schemas.microsoft.com/office/drawing/2014/main" id="{C1561D6F-3703-B87E-92AD-781EE6E87F62}"/>
              </a:ext>
            </a:extLst>
          </p:cNvPr>
          <p:cNvPicPr>
            <a:picLocks noChangeAspect="1"/>
          </p:cNvPicPr>
          <p:nvPr/>
        </p:nvPicPr>
        <p:blipFill rotWithShape="1">
          <a:blip r:embed="rId2">
            <a:extLst>
              <a:ext uri="{28A0092B-C50C-407E-A947-70E740481C1C}">
                <a14:useLocalDpi xmlns:a14="http://schemas.microsoft.com/office/drawing/2010/main" val="0"/>
              </a:ext>
            </a:extLst>
          </a:blip>
          <a:srcRect l="22120" t="5324" r="22918" b="5600"/>
          <a:stretch/>
        </p:blipFill>
        <p:spPr>
          <a:xfrm>
            <a:off x="49522" y="0"/>
            <a:ext cx="3768566" cy="3962401"/>
          </a:xfrm>
          <a:prstGeom prst="rect">
            <a:avLst/>
          </a:prstGeom>
        </p:spPr>
      </p:pic>
      <p:pic>
        <p:nvPicPr>
          <p:cNvPr id="15" name="Imagen 14" descr="Imagen en blanco y negro de un grupo de personas en una cocina&#10;&#10;Descripción generada automáticamente con confianza media">
            <a:extLst>
              <a:ext uri="{FF2B5EF4-FFF2-40B4-BE49-F238E27FC236}">
                <a16:creationId xmlns:a16="http://schemas.microsoft.com/office/drawing/2014/main" id="{CB2B1A11-1246-0DE2-D0DD-205904269C33}"/>
              </a:ext>
            </a:extLst>
          </p:cNvPr>
          <p:cNvPicPr>
            <a:picLocks noChangeAspect="1"/>
          </p:cNvPicPr>
          <p:nvPr/>
        </p:nvPicPr>
        <p:blipFill rotWithShape="1">
          <a:blip r:embed="rId3">
            <a:extLst>
              <a:ext uri="{28A0092B-C50C-407E-A947-70E740481C1C}">
                <a14:useLocalDpi xmlns:a14="http://schemas.microsoft.com/office/drawing/2010/main" val="0"/>
              </a:ext>
            </a:extLst>
          </a:blip>
          <a:srcRect l="18283" r="19613" b="3"/>
          <a:stretch/>
        </p:blipFill>
        <p:spPr>
          <a:xfrm>
            <a:off x="3867610" y="0"/>
            <a:ext cx="3686887" cy="4197368"/>
          </a:xfrm>
          <a:custGeom>
            <a:avLst/>
            <a:gdLst/>
            <a:ahLst/>
            <a:cxnLst/>
            <a:rect l="l" t="t" r="r" b="b"/>
            <a:pathLst>
              <a:path w="3686887" h="4197368">
                <a:moveTo>
                  <a:pt x="0" y="0"/>
                </a:moveTo>
                <a:lnTo>
                  <a:pt x="3686887" y="0"/>
                </a:lnTo>
                <a:lnTo>
                  <a:pt x="3686887" y="3832811"/>
                </a:lnTo>
                <a:lnTo>
                  <a:pt x="3497100" y="3826712"/>
                </a:lnTo>
                <a:cubicBezTo>
                  <a:pt x="3497100" y="3826712"/>
                  <a:pt x="3493758" y="3826712"/>
                  <a:pt x="3493758" y="3826712"/>
                </a:cubicBezTo>
                <a:cubicBezTo>
                  <a:pt x="3426914" y="3823370"/>
                  <a:pt x="3363416" y="3823370"/>
                  <a:pt x="3296571" y="3820027"/>
                </a:cubicBezTo>
                <a:cubicBezTo>
                  <a:pt x="3065966" y="3820027"/>
                  <a:pt x="2835360" y="3820027"/>
                  <a:pt x="2608095" y="3820027"/>
                </a:cubicBezTo>
                <a:cubicBezTo>
                  <a:pt x="2384173" y="3910265"/>
                  <a:pt x="2140198" y="3833396"/>
                  <a:pt x="1919619" y="3903581"/>
                </a:cubicBezTo>
                <a:cubicBezTo>
                  <a:pt x="1685670" y="3900239"/>
                  <a:pt x="1465092" y="3970423"/>
                  <a:pt x="1234485" y="4000503"/>
                </a:cubicBezTo>
                <a:cubicBezTo>
                  <a:pt x="1060693" y="4013871"/>
                  <a:pt x="883561" y="3997160"/>
                  <a:pt x="723139" y="4067345"/>
                </a:cubicBezTo>
                <a:cubicBezTo>
                  <a:pt x="661310" y="4095753"/>
                  <a:pt x="606165" y="4128339"/>
                  <a:pt x="583188" y="4172622"/>
                </a:cubicBezTo>
                <a:lnTo>
                  <a:pt x="575662" y="4197368"/>
                </a:lnTo>
                <a:lnTo>
                  <a:pt x="0" y="4197368"/>
                </a:lnTo>
                <a:close/>
              </a:path>
            </a:pathLst>
          </a:custGeom>
        </p:spPr>
      </p:pic>
      <p:pic>
        <p:nvPicPr>
          <p:cNvPr id="17" name="Imagen 16" descr="Imagen que contiene persona, interior, tabla, hombre&#10;&#10;Descripción generada automáticamente">
            <a:extLst>
              <a:ext uri="{FF2B5EF4-FFF2-40B4-BE49-F238E27FC236}">
                <a16:creationId xmlns:a16="http://schemas.microsoft.com/office/drawing/2014/main" id="{9DCAED19-8B58-B12E-30A5-8ADCE5436C5F}"/>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7190" r="14679" b="3"/>
          <a:stretch/>
        </p:blipFill>
        <p:spPr>
          <a:xfrm>
            <a:off x="7653541"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21" name="Imagen 20" descr="Foto en blanco y negro de un grupo de personas alrededor de una mesa&#10;&#10;Descripción generada automáticamente">
            <a:extLst>
              <a:ext uri="{FF2B5EF4-FFF2-40B4-BE49-F238E27FC236}">
                <a16:creationId xmlns:a16="http://schemas.microsoft.com/office/drawing/2014/main" id="{9BA7A4DD-5C52-1FA4-9A5D-21FCB567E1B5}"/>
              </a:ext>
            </a:extLst>
          </p:cNvPr>
          <p:cNvPicPr>
            <a:picLocks noChangeAspect="1"/>
          </p:cNvPicPr>
          <p:nvPr/>
        </p:nvPicPr>
        <p:blipFill rotWithShape="1">
          <a:blip r:embed="rId6">
            <a:extLst>
              <a:ext uri="{28A0092B-C50C-407E-A947-70E740481C1C}">
                <a14:useLocalDpi xmlns:a14="http://schemas.microsoft.com/office/drawing/2010/main" val="0"/>
              </a:ext>
            </a:extLst>
          </a:blip>
          <a:srcRect l="45" t="11385" r="-43" b="37051"/>
          <a:stretch/>
        </p:blipFill>
        <p:spPr>
          <a:xfrm>
            <a:off x="0" y="4297691"/>
            <a:ext cx="6836830" cy="2560309"/>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3" name="Subtítulo 2">
            <a:extLst>
              <a:ext uri="{FF2B5EF4-FFF2-40B4-BE49-F238E27FC236}">
                <a16:creationId xmlns:a16="http://schemas.microsoft.com/office/drawing/2014/main" id="{A97C2F44-2534-6C3B-1250-3E6FBA712843}"/>
              </a:ext>
            </a:extLst>
          </p:cNvPr>
          <p:cNvSpPr>
            <a:spLocks noGrp="1"/>
          </p:cNvSpPr>
          <p:nvPr>
            <p:ph type="subTitle" idx="1"/>
          </p:nvPr>
        </p:nvSpPr>
        <p:spPr>
          <a:xfrm>
            <a:off x="6486525" y="4325028"/>
            <a:ext cx="5348350" cy="2152773"/>
          </a:xfrm>
        </p:spPr>
        <p:txBody>
          <a:bodyPr>
            <a:noAutofit/>
          </a:bodyPr>
          <a:lstStyle/>
          <a:p>
            <a:pPr algn="l"/>
            <a:r>
              <a:rPr lang="es-ES" sz="4400" dirty="0">
                <a:effectLst>
                  <a:outerShdw blurRad="38100" dist="38100" dir="2700000" algn="tl">
                    <a:srgbClr val="000000">
                      <a:alpha val="43137"/>
                    </a:srgbClr>
                  </a:outerShdw>
                </a:effectLst>
                <a:latin typeface="Bahnschrift SemiBold Condensed" panose="020B0502040204020203" pitchFamily="34" charset="0"/>
              </a:rPr>
              <a:t>Escuela Técnica:</a:t>
            </a:r>
          </a:p>
          <a:p>
            <a:pPr algn="l"/>
            <a:r>
              <a:rPr lang="es-ES" sz="4400" dirty="0">
                <a:effectLst>
                  <a:outerShdw blurRad="38100" dist="38100" dir="2700000" algn="tl">
                    <a:srgbClr val="000000">
                      <a:alpha val="43137"/>
                    </a:srgbClr>
                  </a:outerShdw>
                </a:effectLst>
                <a:latin typeface="Bahnschrift SemiBold Condensed" panose="020B0502040204020203" pitchFamily="34" charset="0"/>
              </a:rPr>
              <a:t>¿Fue pensada por hombres, para hombres?</a:t>
            </a:r>
            <a:endParaRPr lang="es-AR" sz="4400" dirty="0">
              <a:effectLst>
                <a:outerShdw blurRad="38100" dist="38100" dir="2700000" algn="tl">
                  <a:srgbClr val="000000">
                    <a:alpha val="43137"/>
                  </a:srgbClr>
                </a:outerShdw>
              </a:effectLst>
              <a:latin typeface="Bahnschrift SemiBold Condensed" panose="020B0502040204020203" pitchFamily="34" charset="0"/>
            </a:endParaRPr>
          </a:p>
        </p:txBody>
      </p:sp>
    </p:spTree>
    <p:extLst>
      <p:ext uri="{BB962C8B-B14F-4D97-AF65-F5344CB8AC3E}">
        <p14:creationId xmlns:p14="http://schemas.microsoft.com/office/powerpoint/2010/main" val="41424653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1000"/>
                                        <p:tgtEl>
                                          <p:spTgt spid="3">
                                            <p:txEl>
                                              <p:pRg st="0" end="0"/>
                                            </p:txEl>
                                          </p:spTgt>
                                        </p:tgtEl>
                                      </p:cBhvr>
                                    </p:animEffect>
                                  </p:childTnLst>
                                </p:cTn>
                              </p:par>
                            </p:childTnLst>
                          </p:cTn>
                        </p:par>
                        <p:par>
                          <p:cTn id="8" fill="hold">
                            <p:stCondLst>
                              <p:cond delay="1000"/>
                            </p:stCondLst>
                            <p:childTnLst>
                              <p:par>
                                <p:cTn id="9" presetID="13"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plus(in)">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Imagen que contiene persona, hombre, parado, mujer&#10;&#10;Descripción generada automáticamente">
            <a:extLst>
              <a:ext uri="{FF2B5EF4-FFF2-40B4-BE49-F238E27FC236}">
                <a16:creationId xmlns:a16="http://schemas.microsoft.com/office/drawing/2014/main" id="{93A2FCEB-2633-39B2-5F1F-254FBE089A1A}"/>
              </a:ext>
            </a:extLst>
          </p:cNvPr>
          <p:cNvPicPr>
            <a:picLocks noChangeAspect="1"/>
          </p:cNvPicPr>
          <p:nvPr/>
        </p:nvPicPr>
        <p:blipFill rotWithShape="1">
          <a:blip r:embed="rId2">
            <a:extLst>
              <a:ext uri="{28A0092B-C50C-407E-A947-70E740481C1C}">
                <a14:useLocalDpi xmlns:a14="http://schemas.microsoft.com/office/drawing/2010/main" val="0"/>
              </a:ext>
            </a:extLst>
          </a:blip>
          <a:srcRect r="23298" b="9091"/>
          <a:stretch/>
        </p:blipFill>
        <p:spPr>
          <a:xfrm>
            <a:off x="3523488" y="10"/>
            <a:ext cx="8668512" cy="6857990"/>
          </a:xfrm>
          <a:prstGeom prst="rect">
            <a:avLst/>
          </a:prstGeom>
        </p:spPr>
      </p:pic>
      <p:sp>
        <p:nvSpPr>
          <p:cNvPr id="18" name="Rectangle 1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2B809D1-DB68-2BAC-AE3C-D76F1FEF0557}"/>
              </a:ext>
            </a:extLst>
          </p:cNvPr>
          <p:cNvSpPr>
            <a:spLocks noGrp="1"/>
          </p:cNvSpPr>
          <p:nvPr>
            <p:ph type="title"/>
          </p:nvPr>
        </p:nvSpPr>
        <p:spPr>
          <a:xfrm>
            <a:off x="342623" y="874451"/>
            <a:ext cx="4023360" cy="4963340"/>
          </a:xfrm>
        </p:spPr>
        <p:txBody>
          <a:bodyPr vert="horz" lIns="91440" tIns="45720" rIns="91440" bIns="45720" rtlCol="0" anchor="b">
            <a:noAutofit/>
          </a:bodyPr>
          <a:lstStyle/>
          <a:p>
            <a:r>
              <a:rPr lang="es-AR" sz="2000" dirty="0">
                <a:solidFill>
                  <a:schemeClr val="bg1"/>
                </a:solidFill>
                <a:latin typeface="Amasis MT Pro Medium" panose="02040604050005020304" pitchFamily="18" charset="0"/>
              </a:rPr>
              <a:t>Ingresé</a:t>
            </a:r>
            <a:r>
              <a:rPr lang="en-US" sz="2000" dirty="0">
                <a:solidFill>
                  <a:schemeClr val="bg1"/>
                </a:solidFill>
                <a:latin typeface="Amasis MT Pro Medium" panose="02040604050005020304" pitchFamily="18" charset="0"/>
              </a:rPr>
              <a:t> </a:t>
            </a:r>
            <a:r>
              <a:rPr lang="es-419" sz="2000" dirty="0">
                <a:solidFill>
                  <a:schemeClr val="bg1"/>
                </a:solidFill>
                <a:latin typeface="Amasis MT Pro Medium" panose="02040604050005020304" pitchFamily="18" charset="0"/>
              </a:rPr>
              <a:t>en</a:t>
            </a:r>
            <a:r>
              <a:rPr lang="en-US" sz="2000" dirty="0">
                <a:solidFill>
                  <a:schemeClr val="bg1"/>
                </a:solidFill>
                <a:latin typeface="Amasis MT Pro Medium" panose="02040604050005020304" pitchFamily="18" charset="0"/>
              </a:rPr>
              <a:t> </a:t>
            </a:r>
            <a:r>
              <a:rPr lang="es-AR" sz="2000" dirty="0">
                <a:solidFill>
                  <a:schemeClr val="bg1"/>
                </a:solidFill>
                <a:latin typeface="Amasis MT Pro Medium" panose="02040604050005020304" pitchFamily="18" charset="0"/>
              </a:rPr>
              <a:t>esta institución</a:t>
            </a:r>
            <a:r>
              <a:rPr lang="en-US" sz="2000" dirty="0">
                <a:solidFill>
                  <a:schemeClr val="bg1"/>
                </a:solidFill>
                <a:latin typeface="Amasis MT Pro Medium" panose="02040604050005020304" pitchFamily="18" charset="0"/>
              </a:rPr>
              <a:t> </a:t>
            </a:r>
            <a:r>
              <a:rPr lang="es-AR" sz="2000" dirty="0">
                <a:solidFill>
                  <a:schemeClr val="bg1"/>
                </a:solidFill>
                <a:latin typeface="Amasis MT Pro Medium" panose="02040604050005020304" pitchFamily="18" charset="0"/>
              </a:rPr>
              <a:t>por</a:t>
            </a:r>
            <a:r>
              <a:rPr lang="en-US" sz="2000" dirty="0">
                <a:solidFill>
                  <a:schemeClr val="bg1"/>
                </a:solidFill>
                <a:latin typeface="Amasis MT Pro Medium" panose="02040604050005020304" pitchFamily="18" charset="0"/>
              </a:rPr>
              <a:t> mis papas, </a:t>
            </a:r>
            <a:r>
              <a:rPr lang="es-419" sz="2000" dirty="0">
                <a:solidFill>
                  <a:schemeClr val="bg1"/>
                </a:solidFill>
                <a:latin typeface="Amasis MT Pro Medium" panose="02040604050005020304" pitchFamily="18" charset="0"/>
              </a:rPr>
              <a:t>si</a:t>
            </a:r>
            <a:r>
              <a:rPr lang="en-US" sz="2000" dirty="0">
                <a:solidFill>
                  <a:schemeClr val="bg1"/>
                </a:solidFill>
                <a:latin typeface="Amasis MT Pro Medium" panose="02040604050005020304" pitchFamily="18" charset="0"/>
              </a:rPr>
              <a:t> </a:t>
            </a:r>
            <a:r>
              <a:rPr lang="es-AR" sz="2000" dirty="0">
                <a:solidFill>
                  <a:schemeClr val="bg1"/>
                </a:solidFill>
                <a:latin typeface="Amasis MT Pro Medium" panose="02040604050005020304" pitchFamily="18" charset="0"/>
              </a:rPr>
              <a:t>yo</a:t>
            </a:r>
            <a:r>
              <a:rPr lang="en-US" sz="2000" dirty="0">
                <a:solidFill>
                  <a:schemeClr val="bg1"/>
                </a:solidFill>
                <a:latin typeface="Amasis MT Pro Medium" panose="02040604050005020304" pitchFamily="18" charset="0"/>
              </a:rPr>
              <a:t> </a:t>
            </a:r>
            <a:r>
              <a:rPr lang="es-AR" sz="2000" dirty="0">
                <a:solidFill>
                  <a:schemeClr val="bg1"/>
                </a:solidFill>
                <a:latin typeface="Amasis MT Pro Medium" panose="02040604050005020304" pitchFamily="18" charset="0"/>
              </a:rPr>
              <a:t>tuviera</a:t>
            </a:r>
            <a:r>
              <a:rPr lang="en-US" sz="2000" dirty="0">
                <a:solidFill>
                  <a:schemeClr val="bg1"/>
                </a:solidFill>
                <a:latin typeface="Amasis MT Pro Medium" panose="02040604050005020304" pitchFamily="18" charset="0"/>
              </a:rPr>
              <a:t> que </a:t>
            </a:r>
            <a:r>
              <a:rPr lang="es-AR" sz="2000" dirty="0">
                <a:solidFill>
                  <a:schemeClr val="bg1"/>
                </a:solidFill>
                <a:latin typeface="Amasis MT Pro Medium" panose="02040604050005020304" pitchFamily="18" charset="0"/>
              </a:rPr>
              <a:t>elegirla</a:t>
            </a:r>
            <a:r>
              <a:rPr lang="en-US" sz="2000" dirty="0">
                <a:solidFill>
                  <a:schemeClr val="bg1"/>
                </a:solidFill>
                <a:latin typeface="Amasis MT Pro Medium" panose="02040604050005020304" pitchFamily="18" charset="0"/>
              </a:rPr>
              <a:t>  </a:t>
            </a:r>
            <a:r>
              <a:rPr lang="es-AR" sz="2000" dirty="0">
                <a:solidFill>
                  <a:schemeClr val="bg1"/>
                </a:solidFill>
                <a:latin typeface="Amasis MT Pro Medium" panose="02040604050005020304" pitchFamily="18" charset="0"/>
              </a:rPr>
              <a:t>nuevamente</a:t>
            </a:r>
            <a:r>
              <a:rPr lang="en-US" sz="2000" dirty="0">
                <a:solidFill>
                  <a:schemeClr val="bg1"/>
                </a:solidFill>
                <a:latin typeface="Amasis MT Pro Medium" panose="02040604050005020304" pitchFamily="18" charset="0"/>
              </a:rPr>
              <a:t>, lo </a:t>
            </a:r>
            <a:r>
              <a:rPr lang="es-AR" sz="2000" dirty="0">
                <a:solidFill>
                  <a:schemeClr val="bg1"/>
                </a:solidFill>
                <a:latin typeface="Amasis MT Pro Medium" panose="02040604050005020304" pitchFamily="18" charset="0"/>
              </a:rPr>
              <a:t>haría</a:t>
            </a:r>
            <a:r>
              <a:rPr lang="en-US" sz="2000" dirty="0">
                <a:solidFill>
                  <a:schemeClr val="bg1"/>
                </a:solidFill>
                <a:latin typeface="Amasis MT Pro Medium" panose="02040604050005020304" pitchFamily="18" charset="0"/>
              </a:rPr>
              <a:t> </a:t>
            </a:r>
            <a:r>
              <a:rPr lang="es-AR" sz="2000" dirty="0">
                <a:solidFill>
                  <a:schemeClr val="bg1"/>
                </a:solidFill>
                <a:latin typeface="Amasis MT Pro Medium" panose="02040604050005020304" pitchFamily="18" charset="0"/>
              </a:rPr>
              <a:t>siempre</a:t>
            </a:r>
            <a:r>
              <a:rPr lang="en-US" sz="2000" dirty="0">
                <a:solidFill>
                  <a:schemeClr val="bg1"/>
                </a:solidFill>
                <a:latin typeface="Amasis MT Pro Medium" panose="02040604050005020304" pitchFamily="18" charset="0"/>
              </a:rPr>
              <a:t>.</a:t>
            </a:r>
            <a:br>
              <a:rPr lang="en-US" sz="2000" dirty="0">
                <a:solidFill>
                  <a:schemeClr val="bg1"/>
                </a:solidFill>
                <a:latin typeface="Amasis MT Pro Medium" panose="02040604050005020304" pitchFamily="18" charset="0"/>
              </a:rPr>
            </a:br>
            <a:r>
              <a:rPr lang="es-AR" sz="2000" dirty="0">
                <a:solidFill>
                  <a:schemeClr val="bg1"/>
                </a:solidFill>
                <a:latin typeface="Amasis MT Pro Medium" panose="02040604050005020304" pitchFamily="18" charset="0"/>
              </a:rPr>
              <a:t>Elegí</a:t>
            </a:r>
            <a:r>
              <a:rPr lang="en-US" sz="2000" dirty="0">
                <a:solidFill>
                  <a:schemeClr val="bg1"/>
                </a:solidFill>
                <a:latin typeface="Amasis MT Pro Medium" panose="02040604050005020304" pitchFamily="18" charset="0"/>
              </a:rPr>
              <a:t> </a:t>
            </a:r>
            <a:r>
              <a:rPr lang="es-AR" sz="2000" dirty="0">
                <a:solidFill>
                  <a:schemeClr val="bg1"/>
                </a:solidFill>
                <a:latin typeface="Amasis MT Pro Medium" panose="02040604050005020304" pitchFamily="18" charset="0"/>
              </a:rPr>
              <a:t>está</a:t>
            </a:r>
            <a:r>
              <a:rPr lang="en-US" sz="2000" dirty="0">
                <a:solidFill>
                  <a:schemeClr val="bg1"/>
                </a:solidFill>
                <a:latin typeface="Amasis MT Pro Medium" panose="02040604050005020304" pitchFamily="18" charset="0"/>
              </a:rPr>
              <a:t> </a:t>
            </a:r>
            <a:r>
              <a:rPr lang="es-AR" sz="2000" dirty="0">
                <a:solidFill>
                  <a:schemeClr val="bg1"/>
                </a:solidFill>
                <a:latin typeface="Amasis MT Pro Medium" panose="02040604050005020304" pitchFamily="18" charset="0"/>
              </a:rPr>
              <a:t>orientación</a:t>
            </a:r>
            <a:r>
              <a:rPr lang="en-US" sz="2000" dirty="0">
                <a:solidFill>
                  <a:schemeClr val="bg1"/>
                </a:solidFill>
                <a:latin typeface="Amasis MT Pro Medium" panose="02040604050005020304" pitchFamily="18" charset="0"/>
              </a:rPr>
              <a:t> </a:t>
            </a:r>
            <a:r>
              <a:rPr lang="es-AR" sz="2000" dirty="0">
                <a:solidFill>
                  <a:schemeClr val="bg1"/>
                </a:solidFill>
                <a:latin typeface="Amasis MT Pro Medium" panose="02040604050005020304" pitchFamily="18" charset="0"/>
              </a:rPr>
              <a:t>por</a:t>
            </a:r>
            <a:r>
              <a:rPr lang="en-US" sz="2000" dirty="0">
                <a:solidFill>
                  <a:schemeClr val="bg1"/>
                </a:solidFill>
                <a:latin typeface="Amasis MT Pro Medium" panose="02040604050005020304" pitchFamily="18" charset="0"/>
              </a:rPr>
              <a:t> la </a:t>
            </a:r>
            <a:r>
              <a:rPr lang="es-AR" sz="2000" dirty="0">
                <a:solidFill>
                  <a:schemeClr val="bg1"/>
                </a:solidFill>
                <a:latin typeface="Amasis MT Pro Medium" panose="02040604050005020304" pitchFamily="18" charset="0"/>
              </a:rPr>
              <a:t>salida</a:t>
            </a:r>
            <a:r>
              <a:rPr lang="en-US" sz="2000" dirty="0">
                <a:solidFill>
                  <a:schemeClr val="bg1"/>
                </a:solidFill>
                <a:latin typeface="Amasis MT Pro Medium" panose="02040604050005020304" pitchFamily="18" charset="0"/>
              </a:rPr>
              <a:t> </a:t>
            </a:r>
            <a:r>
              <a:rPr lang="es-AR" sz="2000" dirty="0">
                <a:solidFill>
                  <a:schemeClr val="bg1"/>
                </a:solidFill>
                <a:latin typeface="Amasis MT Pro Medium" panose="02040604050005020304" pitchFamily="18" charset="0"/>
              </a:rPr>
              <a:t>laboral</a:t>
            </a:r>
            <a:r>
              <a:rPr lang="en-US" sz="2000" dirty="0">
                <a:solidFill>
                  <a:schemeClr val="bg1"/>
                </a:solidFill>
                <a:latin typeface="Amasis MT Pro Medium" panose="02040604050005020304" pitchFamily="18" charset="0"/>
              </a:rPr>
              <a:t> y </a:t>
            </a:r>
            <a:r>
              <a:rPr lang="es-AR" sz="2000" dirty="0">
                <a:solidFill>
                  <a:schemeClr val="bg1"/>
                </a:solidFill>
                <a:latin typeface="Amasis MT Pro Medium" panose="02040604050005020304" pitchFamily="18" charset="0"/>
              </a:rPr>
              <a:t>por</a:t>
            </a:r>
            <a:r>
              <a:rPr lang="en-US" sz="2000" dirty="0">
                <a:solidFill>
                  <a:schemeClr val="bg1"/>
                </a:solidFill>
                <a:latin typeface="Amasis MT Pro Medium" panose="02040604050005020304" pitchFamily="18" charset="0"/>
              </a:rPr>
              <a:t> mis </a:t>
            </a:r>
            <a:r>
              <a:rPr lang="es-AR" sz="2000" dirty="0">
                <a:solidFill>
                  <a:schemeClr val="bg1"/>
                </a:solidFill>
                <a:latin typeface="Amasis MT Pro Medium" panose="02040604050005020304" pitchFamily="18" charset="0"/>
              </a:rPr>
              <a:t>gustos</a:t>
            </a:r>
            <a:r>
              <a:rPr lang="en-US" sz="2000" dirty="0">
                <a:solidFill>
                  <a:schemeClr val="bg1"/>
                </a:solidFill>
                <a:latin typeface="Amasis MT Pro Medium" panose="02040604050005020304" pitchFamily="18" charset="0"/>
              </a:rPr>
              <a:t>.</a:t>
            </a:r>
            <a:br>
              <a:rPr lang="en-US" sz="2000" dirty="0">
                <a:solidFill>
                  <a:schemeClr val="bg1"/>
                </a:solidFill>
                <a:latin typeface="Amasis MT Pro Medium" panose="02040604050005020304" pitchFamily="18" charset="0"/>
              </a:rPr>
            </a:br>
            <a:r>
              <a:rPr lang="en-US" sz="2000" dirty="0">
                <a:solidFill>
                  <a:schemeClr val="bg1"/>
                </a:solidFill>
                <a:latin typeface="Amasis MT Pro Medium" panose="02040604050005020304" pitchFamily="18" charset="0"/>
              </a:rPr>
              <a:t>La </a:t>
            </a:r>
            <a:r>
              <a:rPr lang="es-AR" sz="2000" dirty="0">
                <a:solidFill>
                  <a:schemeClr val="bg1"/>
                </a:solidFill>
                <a:latin typeface="Amasis MT Pro Medium" panose="02040604050005020304" pitchFamily="18" charset="0"/>
              </a:rPr>
              <a:t>tecnicatura</a:t>
            </a:r>
            <a:r>
              <a:rPr lang="en-US" sz="2000" dirty="0">
                <a:solidFill>
                  <a:schemeClr val="bg1"/>
                </a:solidFill>
                <a:latin typeface="Amasis MT Pro Medium" panose="02040604050005020304" pitchFamily="18" charset="0"/>
              </a:rPr>
              <a:t> </a:t>
            </a:r>
            <a:r>
              <a:rPr lang="es-AR" sz="2000" dirty="0">
                <a:solidFill>
                  <a:schemeClr val="bg1"/>
                </a:solidFill>
                <a:latin typeface="Amasis MT Pro Medium" panose="02040604050005020304" pitchFamily="18" charset="0"/>
              </a:rPr>
              <a:t>te</a:t>
            </a:r>
            <a:r>
              <a:rPr lang="en-US" sz="2000" dirty="0">
                <a:solidFill>
                  <a:schemeClr val="bg1"/>
                </a:solidFill>
                <a:latin typeface="Amasis MT Pro Medium" panose="02040604050005020304" pitchFamily="18" charset="0"/>
              </a:rPr>
              <a:t> </a:t>
            </a:r>
            <a:r>
              <a:rPr lang="es-AR" sz="2000" dirty="0">
                <a:solidFill>
                  <a:schemeClr val="bg1"/>
                </a:solidFill>
                <a:latin typeface="Amasis MT Pro Medium" panose="02040604050005020304" pitchFamily="18" charset="0"/>
              </a:rPr>
              <a:t>abre</a:t>
            </a:r>
            <a:r>
              <a:rPr lang="en-US" sz="2000" dirty="0">
                <a:solidFill>
                  <a:schemeClr val="bg1"/>
                </a:solidFill>
                <a:latin typeface="Amasis MT Pro Medium" panose="02040604050005020304" pitchFamily="18" charset="0"/>
              </a:rPr>
              <a:t> un </a:t>
            </a:r>
            <a:r>
              <a:rPr lang="es-AR" sz="2000" dirty="0">
                <a:solidFill>
                  <a:schemeClr val="bg1"/>
                </a:solidFill>
                <a:latin typeface="Amasis MT Pro Medium" panose="02040604050005020304" pitchFamily="18" charset="0"/>
              </a:rPr>
              <a:t>montón</a:t>
            </a:r>
            <a:r>
              <a:rPr lang="en-US" sz="2000" dirty="0">
                <a:solidFill>
                  <a:schemeClr val="bg1"/>
                </a:solidFill>
                <a:latin typeface="Amasis MT Pro Medium" panose="02040604050005020304" pitchFamily="18" charset="0"/>
              </a:rPr>
              <a:t> de </a:t>
            </a:r>
            <a:r>
              <a:rPr lang="es-AR" sz="2000" dirty="0">
                <a:solidFill>
                  <a:schemeClr val="bg1"/>
                </a:solidFill>
                <a:latin typeface="Amasis MT Pro Medium" panose="02040604050005020304" pitchFamily="18" charset="0"/>
              </a:rPr>
              <a:t>puertas</a:t>
            </a:r>
            <a:r>
              <a:rPr lang="en-US" sz="2000" dirty="0">
                <a:solidFill>
                  <a:schemeClr val="bg1"/>
                </a:solidFill>
                <a:latin typeface="Amasis MT Pro Medium" panose="02040604050005020304" pitchFamily="18" charset="0"/>
              </a:rPr>
              <a:t>, </a:t>
            </a:r>
            <a:r>
              <a:rPr lang="es-AR" sz="2000" dirty="0">
                <a:solidFill>
                  <a:schemeClr val="bg1"/>
                </a:solidFill>
                <a:latin typeface="Amasis MT Pro Medium" panose="02040604050005020304" pitchFamily="18" charset="0"/>
              </a:rPr>
              <a:t>además</a:t>
            </a:r>
            <a:r>
              <a:rPr lang="en-US" sz="2000" dirty="0">
                <a:solidFill>
                  <a:schemeClr val="bg1"/>
                </a:solidFill>
                <a:latin typeface="Amasis MT Pro Medium" panose="02040604050005020304" pitchFamily="18" charset="0"/>
              </a:rPr>
              <a:t> que </a:t>
            </a:r>
            <a:r>
              <a:rPr lang="es-AR" sz="2000" dirty="0">
                <a:solidFill>
                  <a:schemeClr val="bg1"/>
                </a:solidFill>
                <a:latin typeface="Amasis MT Pro Medium" panose="02040604050005020304" pitchFamily="18" charset="0"/>
              </a:rPr>
              <a:t>salimos</a:t>
            </a:r>
            <a:r>
              <a:rPr lang="en-US" sz="2000" dirty="0">
                <a:solidFill>
                  <a:schemeClr val="bg1"/>
                </a:solidFill>
                <a:latin typeface="Amasis MT Pro Medium" panose="02040604050005020304" pitchFamily="18" charset="0"/>
              </a:rPr>
              <a:t> con </a:t>
            </a:r>
            <a:r>
              <a:rPr lang="es-AR" sz="2000" dirty="0">
                <a:solidFill>
                  <a:schemeClr val="bg1"/>
                </a:solidFill>
                <a:latin typeface="Amasis MT Pro Medium" panose="02040604050005020304" pitchFamily="18" charset="0"/>
              </a:rPr>
              <a:t>muchas</a:t>
            </a:r>
            <a:r>
              <a:rPr lang="en-US" sz="2000" dirty="0">
                <a:solidFill>
                  <a:schemeClr val="bg1"/>
                </a:solidFill>
                <a:latin typeface="Amasis MT Pro Medium" panose="02040604050005020304" pitchFamily="18" charset="0"/>
              </a:rPr>
              <a:t> </a:t>
            </a:r>
            <a:r>
              <a:rPr lang="es-AR" sz="2000" dirty="0">
                <a:solidFill>
                  <a:schemeClr val="bg1"/>
                </a:solidFill>
                <a:latin typeface="Amasis MT Pro Medium" panose="02040604050005020304" pitchFamily="18" charset="0"/>
              </a:rPr>
              <a:t>cosas</a:t>
            </a:r>
            <a:r>
              <a:rPr lang="en-US" sz="2000" dirty="0">
                <a:solidFill>
                  <a:schemeClr val="bg1"/>
                </a:solidFill>
                <a:latin typeface="Amasis MT Pro Medium" panose="02040604050005020304" pitchFamily="18" charset="0"/>
              </a:rPr>
              <a:t> </a:t>
            </a:r>
            <a:r>
              <a:rPr lang="es-AR" sz="2000" dirty="0">
                <a:solidFill>
                  <a:schemeClr val="bg1"/>
                </a:solidFill>
                <a:latin typeface="Amasis MT Pro Medium" panose="02040604050005020304" pitchFamily="18" charset="0"/>
              </a:rPr>
              <a:t>aprendidas</a:t>
            </a:r>
            <a:r>
              <a:rPr lang="en-US" sz="2000" dirty="0">
                <a:solidFill>
                  <a:schemeClr val="bg1"/>
                </a:solidFill>
                <a:latin typeface="Amasis MT Pro Medium" panose="02040604050005020304" pitchFamily="18" charset="0"/>
              </a:rPr>
              <a:t>, que </a:t>
            </a:r>
            <a:r>
              <a:rPr lang="es-AR" sz="2000" dirty="0">
                <a:solidFill>
                  <a:schemeClr val="bg1"/>
                </a:solidFill>
                <a:latin typeface="Amasis MT Pro Medium" panose="02040604050005020304" pitchFamily="18" charset="0"/>
              </a:rPr>
              <a:t>sirven</a:t>
            </a:r>
            <a:r>
              <a:rPr lang="en-US" sz="2000" dirty="0">
                <a:solidFill>
                  <a:schemeClr val="bg1"/>
                </a:solidFill>
                <a:latin typeface="Amasis MT Pro Medium" panose="02040604050005020304" pitchFamily="18" charset="0"/>
              </a:rPr>
              <a:t> para </a:t>
            </a:r>
            <a:r>
              <a:rPr lang="es-AR" sz="2000" dirty="0">
                <a:solidFill>
                  <a:schemeClr val="bg1"/>
                </a:solidFill>
                <a:latin typeface="Amasis MT Pro Medium" panose="02040604050005020304" pitchFamily="18" charset="0"/>
              </a:rPr>
              <a:t>el</a:t>
            </a:r>
            <a:r>
              <a:rPr lang="en-US" sz="2000" dirty="0">
                <a:solidFill>
                  <a:schemeClr val="bg1"/>
                </a:solidFill>
                <a:latin typeface="Amasis MT Pro Medium" panose="02040604050005020304" pitchFamily="18" charset="0"/>
              </a:rPr>
              <a:t> día a día de </a:t>
            </a:r>
            <a:r>
              <a:rPr lang="es-AR" sz="2000" dirty="0">
                <a:solidFill>
                  <a:schemeClr val="bg1"/>
                </a:solidFill>
                <a:latin typeface="Amasis MT Pro Medium" panose="02040604050005020304" pitchFamily="18" charset="0"/>
              </a:rPr>
              <a:t>nuestras</a:t>
            </a:r>
            <a:r>
              <a:rPr lang="en-US" sz="2000" dirty="0">
                <a:solidFill>
                  <a:schemeClr val="bg1"/>
                </a:solidFill>
                <a:latin typeface="Amasis MT Pro Medium" panose="02040604050005020304" pitchFamily="18" charset="0"/>
              </a:rPr>
              <a:t> </a:t>
            </a:r>
            <a:r>
              <a:rPr lang="es-AR" sz="2000" dirty="0">
                <a:solidFill>
                  <a:schemeClr val="bg1"/>
                </a:solidFill>
                <a:latin typeface="Amasis MT Pro Medium" panose="02040604050005020304" pitchFamily="18" charset="0"/>
              </a:rPr>
              <a:t>vidas</a:t>
            </a:r>
            <a:r>
              <a:rPr lang="en-US" sz="2000" dirty="0">
                <a:solidFill>
                  <a:schemeClr val="bg1"/>
                </a:solidFill>
                <a:latin typeface="Amasis MT Pro Medium" panose="02040604050005020304" pitchFamily="18" charset="0"/>
              </a:rPr>
              <a:t>.</a:t>
            </a:r>
            <a:br>
              <a:rPr lang="en-US" sz="2000" dirty="0">
                <a:solidFill>
                  <a:schemeClr val="bg1"/>
                </a:solidFill>
                <a:latin typeface="Amasis MT Pro Medium" panose="02040604050005020304" pitchFamily="18" charset="0"/>
              </a:rPr>
            </a:br>
            <a:r>
              <a:rPr lang="en-US" sz="2000" dirty="0">
                <a:solidFill>
                  <a:schemeClr val="bg1"/>
                </a:solidFill>
                <a:latin typeface="Amasis MT Pro Medium" panose="02040604050005020304" pitchFamily="18" charset="0"/>
              </a:rPr>
              <a:t>En mi </a:t>
            </a:r>
            <a:r>
              <a:rPr lang="es-AR" sz="2000" dirty="0">
                <a:solidFill>
                  <a:schemeClr val="bg1"/>
                </a:solidFill>
                <a:latin typeface="Amasis MT Pro Medium" panose="02040604050005020304" pitchFamily="18" charset="0"/>
              </a:rPr>
              <a:t>salón</a:t>
            </a:r>
            <a:r>
              <a:rPr lang="en-US" sz="2000" dirty="0">
                <a:solidFill>
                  <a:schemeClr val="bg1"/>
                </a:solidFill>
                <a:latin typeface="Amasis MT Pro Medium" panose="02040604050005020304" pitchFamily="18" charset="0"/>
              </a:rPr>
              <a:t> soy la </a:t>
            </a:r>
            <a:r>
              <a:rPr lang="es-AR" sz="2000" dirty="0">
                <a:solidFill>
                  <a:schemeClr val="bg1"/>
                </a:solidFill>
                <a:latin typeface="Amasis MT Pro Medium" panose="02040604050005020304" pitchFamily="18" charset="0"/>
              </a:rPr>
              <a:t>única</a:t>
            </a:r>
            <a:r>
              <a:rPr lang="en-US" sz="2000" dirty="0">
                <a:solidFill>
                  <a:schemeClr val="bg1"/>
                </a:solidFill>
                <a:latin typeface="Amasis MT Pro Medium" panose="02040604050005020304" pitchFamily="18" charset="0"/>
              </a:rPr>
              <a:t> </a:t>
            </a:r>
            <a:r>
              <a:rPr lang="es-AR" sz="2000" dirty="0">
                <a:solidFill>
                  <a:schemeClr val="bg1"/>
                </a:solidFill>
                <a:latin typeface="Amasis MT Pro Medium" panose="02040604050005020304" pitchFamily="18" charset="0"/>
              </a:rPr>
              <a:t>mujer</a:t>
            </a:r>
            <a:r>
              <a:rPr lang="en-US" sz="2000" dirty="0">
                <a:solidFill>
                  <a:schemeClr val="bg1"/>
                </a:solidFill>
                <a:latin typeface="Amasis MT Pro Medium" panose="02040604050005020304" pitchFamily="18" charset="0"/>
              </a:rPr>
              <a:t>, </a:t>
            </a:r>
            <a:r>
              <a:rPr lang="es-AR" sz="2000" dirty="0">
                <a:solidFill>
                  <a:schemeClr val="bg1"/>
                </a:solidFill>
                <a:latin typeface="Amasis MT Pro Medium" panose="02040604050005020304" pitchFamily="18" charset="0"/>
              </a:rPr>
              <a:t>siempre</a:t>
            </a:r>
            <a:r>
              <a:rPr lang="en-US" sz="2000" dirty="0">
                <a:solidFill>
                  <a:schemeClr val="bg1"/>
                </a:solidFill>
                <a:latin typeface="Amasis MT Pro Medium" panose="02040604050005020304" pitchFamily="18" charset="0"/>
              </a:rPr>
              <a:t> me </a:t>
            </a:r>
            <a:r>
              <a:rPr lang="es-AR" sz="2000" dirty="0">
                <a:solidFill>
                  <a:schemeClr val="bg1"/>
                </a:solidFill>
                <a:latin typeface="Amasis MT Pro Medium" panose="02040604050005020304" pitchFamily="18" charset="0"/>
              </a:rPr>
              <a:t>sentí</a:t>
            </a:r>
            <a:r>
              <a:rPr lang="en-US" sz="2000" dirty="0">
                <a:solidFill>
                  <a:schemeClr val="bg1"/>
                </a:solidFill>
                <a:latin typeface="Amasis MT Pro Medium" panose="02040604050005020304" pitchFamily="18" charset="0"/>
              </a:rPr>
              <a:t> </a:t>
            </a:r>
            <a:r>
              <a:rPr lang="es-AR" sz="2000" dirty="0">
                <a:solidFill>
                  <a:schemeClr val="bg1"/>
                </a:solidFill>
                <a:latin typeface="Amasis MT Pro Medium" panose="02040604050005020304" pitchFamily="18" charset="0"/>
              </a:rPr>
              <a:t>muy</a:t>
            </a:r>
            <a:r>
              <a:rPr lang="en-US" sz="2000" dirty="0">
                <a:solidFill>
                  <a:schemeClr val="bg1"/>
                </a:solidFill>
                <a:latin typeface="Amasis MT Pro Medium" panose="02040604050005020304" pitchFamily="18" charset="0"/>
              </a:rPr>
              <a:t> </a:t>
            </a:r>
            <a:r>
              <a:rPr lang="es-AR" sz="2000" dirty="0">
                <a:solidFill>
                  <a:schemeClr val="bg1"/>
                </a:solidFill>
                <a:latin typeface="Amasis MT Pro Medium" panose="02040604050005020304" pitchFamily="18" charset="0"/>
              </a:rPr>
              <a:t>cómoda</a:t>
            </a:r>
            <a:r>
              <a:rPr lang="en-US" sz="2000" dirty="0">
                <a:solidFill>
                  <a:schemeClr val="bg1"/>
                </a:solidFill>
                <a:latin typeface="Amasis MT Pro Medium" panose="02040604050005020304" pitchFamily="18" charset="0"/>
              </a:rPr>
              <a:t> con mis </a:t>
            </a:r>
            <a:r>
              <a:rPr lang="es-AR" sz="2000" dirty="0">
                <a:solidFill>
                  <a:schemeClr val="bg1"/>
                </a:solidFill>
                <a:latin typeface="Amasis MT Pro Medium" panose="02040604050005020304" pitchFamily="18" charset="0"/>
              </a:rPr>
              <a:t>compañeros</a:t>
            </a:r>
            <a:r>
              <a:rPr lang="en-US" sz="2000" dirty="0">
                <a:solidFill>
                  <a:schemeClr val="bg1"/>
                </a:solidFill>
                <a:latin typeface="Amasis MT Pro Medium" panose="02040604050005020304" pitchFamily="18" charset="0"/>
              </a:rPr>
              <a:t> y </a:t>
            </a:r>
            <a:r>
              <a:rPr lang="es-AR" sz="2000" dirty="0">
                <a:solidFill>
                  <a:schemeClr val="bg1"/>
                </a:solidFill>
                <a:latin typeface="Amasis MT Pro Medium" panose="02040604050005020304" pitchFamily="18" charset="0"/>
              </a:rPr>
              <a:t>profesores</a:t>
            </a:r>
            <a:r>
              <a:rPr lang="en-US" sz="2000" dirty="0">
                <a:solidFill>
                  <a:schemeClr val="bg1"/>
                </a:solidFill>
                <a:latin typeface="Amasis MT Pro Medium" panose="02040604050005020304" pitchFamily="18" charset="0"/>
              </a:rPr>
              <a:t>, </a:t>
            </a:r>
            <a:r>
              <a:rPr lang="es-AR" sz="2000" dirty="0">
                <a:solidFill>
                  <a:schemeClr val="bg1"/>
                </a:solidFill>
                <a:latin typeface="Amasis MT Pro Medium" panose="02040604050005020304" pitchFamily="18" charset="0"/>
              </a:rPr>
              <a:t>nunca</a:t>
            </a:r>
            <a:r>
              <a:rPr lang="en-US" sz="2000" dirty="0">
                <a:solidFill>
                  <a:schemeClr val="bg1"/>
                </a:solidFill>
                <a:latin typeface="Amasis MT Pro Medium" panose="02040604050005020304" pitchFamily="18" charset="0"/>
              </a:rPr>
              <a:t> inferior o </a:t>
            </a:r>
            <a:r>
              <a:rPr lang="es-AR" sz="2000" dirty="0">
                <a:solidFill>
                  <a:schemeClr val="bg1"/>
                </a:solidFill>
                <a:latin typeface="Amasis MT Pro Medium" panose="02040604050005020304" pitchFamily="18" charset="0"/>
              </a:rPr>
              <a:t>desigual</a:t>
            </a:r>
            <a:r>
              <a:rPr lang="en-US" sz="2000" dirty="0">
                <a:solidFill>
                  <a:schemeClr val="bg1"/>
                </a:solidFill>
                <a:latin typeface="Amasis MT Pro Medium" panose="02040604050005020304" pitchFamily="18" charset="0"/>
              </a:rPr>
              <a:t>.</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540D2217-4D87-74B1-DB9D-00C52970135C}"/>
              </a:ext>
            </a:extLst>
          </p:cNvPr>
          <p:cNvSpPr txBox="1"/>
          <p:nvPr/>
        </p:nvSpPr>
        <p:spPr>
          <a:xfrm>
            <a:off x="904876" y="0"/>
            <a:ext cx="7524750" cy="523220"/>
          </a:xfrm>
          <a:prstGeom prst="rect">
            <a:avLst/>
          </a:prstGeom>
          <a:noFill/>
        </p:spPr>
        <p:txBody>
          <a:bodyPr wrap="square" rtlCol="0">
            <a:spAutoFit/>
          </a:bodyPr>
          <a:lstStyle/>
          <a:p>
            <a:pPr>
              <a:spcAft>
                <a:spcPts val="600"/>
              </a:spcAft>
            </a:pPr>
            <a:r>
              <a:rPr lang="es-AR" sz="2800" dirty="0">
                <a:solidFill>
                  <a:schemeClr val="bg1"/>
                </a:solidFill>
              </a:rPr>
              <a:t>Alumna de séptimo año de electromecánica </a:t>
            </a:r>
          </a:p>
        </p:txBody>
      </p:sp>
    </p:spTree>
    <p:extLst>
      <p:ext uri="{BB962C8B-B14F-4D97-AF65-F5344CB8AC3E}">
        <p14:creationId xmlns:p14="http://schemas.microsoft.com/office/powerpoint/2010/main" val="12063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Un par de personas de pie&#10;&#10;Descripción generada automáticamente con confianza baja">
            <a:extLst>
              <a:ext uri="{FF2B5EF4-FFF2-40B4-BE49-F238E27FC236}">
                <a16:creationId xmlns:a16="http://schemas.microsoft.com/office/drawing/2014/main" id="{A7151796-0757-8FE3-B14C-40AA90CBAF21}"/>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3298"/>
          <a:stretch/>
        </p:blipFill>
        <p:spPr>
          <a:xfrm>
            <a:off x="3524420" y="-13246"/>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EC83B0F-DE76-4EF5-E203-50405997560F}"/>
              </a:ext>
            </a:extLst>
          </p:cNvPr>
          <p:cNvSpPr>
            <a:spLocks noGrp="1"/>
          </p:cNvSpPr>
          <p:nvPr>
            <p:ph type="title"/>
          </p:nvPr>
        </p:nvSpPr>
        <p:spPr>
          <a:xfrm>
            <a:off x="404408" y="79702"/>
            <a:ext cx="10967785" cy="551515"/>
          </a:xfrm>
        </p:spPr>
        <p:txBody>
          <a:bodyPr vert="horz" lIns="91440" tIns="45720" rIns="91440" bIns="45720" rtlCol="0" anchor="b">
            <a:normAutofit/>
          </a:bodyPr>
          <a:lstStyle/>
          <a:p>
            <a:r>
              <a:rPr lang="es-AR" sz="3200" b="1" dirty="0"/>
              <a:t>Pasantía</a:t>
            </a:r>
            <a:r>
              <a:rPr lang="en-US" sz="3200" b="1" dirty="0"/>
              <a:t> de la alumna </a:t>
            </a:r>
            <a:r>
              <a:rPr lang="es-AR" sz="3200" b="1" dirty="0"/>
              <a:t>en</a:t>
            </a:r>
            <a:r>
              <a:rPr lang="en-US" sz="3200" b="1" dirty="0"/>
              <a:t> </a:t>
            </a:r>
            <a:r>
              <a:rPr lang="es-419" sz="3200" b="1" dirty="0"/>
              <a:t>una</a:t>
            </a:r>
            <a:r>
              <a:rPr lang="en-US" sz="3200" b="1" dirty="0"/>
              <a:t> </a:t>
            </a:r>
            <a:r>
              <a:rPr lang="es-AR" sz="3200" b="1" dirty="0"/>
              <a:t>empresa</a:t>
            </a:r>
            <a:r>
              <a:rPr lang="en-US" sz="3200" b="1" dirty="0"/>
              <a:t>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EB77E751-CF83-7EE4-1B3A-885D8D74A43E}"/>
              </a:ext>
            </a:extLst>
          </p:cNvPr>
          <p:cNvSpPr txBox="1"/>
          <p:nvPr/>
        </p:nvSpPr>
        <p:spPr>
          <a:xfrm>
            <a:off x="262758" y="784260"/>
            <a:ext cx="4195912" cy="5693866"/>
          </a:xfrm>
          <a:prstGeom prst="rect">
            <a:avLst/>
          </a:prstGeom>
          <a:noFill/>
        </p:spPr>
        <p:txBody>
          <a:bodyPr wrap="square" rtlCol="0">
            <a:spAutoFit/>
          </a:bodyPr>
          <a:lstStyle/>
          <a:p>
            <a:endParaRPr lang="es-AR" sz="2800" dirty="0">
              <a:latin typeface="Bahnschrift Condensed" panose="020B0502040204020203" pitchFamily="34" charset="0"/>
            </a:endParaRPr>
          </a:p>
          <a:p>
            <a:r>
              <a:rPr lang="es-AR" sz="2800" dirty="0">
                <a:latin typeface="Bahnschrift Condensed" panose="020B0502040204020203" pitchFamily="34" charset="0"/>
              </a:rPr>
              <a:t>Realice mi pasantía en una empresa que por ser mujer me mandaron a un área distinta a la de mis compañeros. Fui a la parte de repuestos y ellos a la parte operaria (mecánica, electricidad, etc.) y a mí me hubiese encantado estar en esa área. No es tema de la escuela, ahí vivo haciendo de todo, pero las empresas se manejan así. De todas formas, la experiencia me encanto.</a:t>
            </a:r>
          </a:p>
        </p:txBody>
      </p:sp>
    </p:spTree>
    <p:extLst>
      <p:ext uri="{BB962C8B-B14F-4D97-AF65-F5344CB8AC3E}">
        <p14:creationId xmlns:p14="http://schemas.microsoft.com/office/powerpoint/2010/main" val="354048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E559D998-AB6C-46E1-B394-118E9A1E2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Interfaz de usuario gráfica, Texto, Aplicación, Correo electrónico&#10;&#10;Descripción generada automáticamente">
            <a:extLst>
              <a:ext uri="{FF2B5EF4-FFF2-40B4-BE49-F238E27FC236}">
                <a16:creationId xmlns:a16="http://schemas.microsoft.com/office/drawing/2014/main" id="{6A86987B-8C14-6974-315E-E5A72DA78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2442"/>
            <a:ext cx="12192001" cy="6870442"/>
          </a:xfrm>
          <a:prstGeom prst="rect">
            <a:avLst/>
          </a:prstGeom>
        </p:spPr>
      </p:pic>
    </p:spTree>
    <p:extLst>
      <p:ext uri="{BB962C8B-B14F-4D97-AF65-F5344CB8AC3E}">
        <p14:creationId xmlns:p14="http://schemas.microsoft.com/office/powerpoint/2010/main" val="154441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2)">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77D114-3EB8-8F9B-AFA9-BF5B435DB998}"/>
              </a:ext>
            </a:extLst>
          </p:cNvPr>
          <p:cNvSpPr>
            <a:spLocks noGrp="1"/>
          </p:cNvSpPr>
          <p:nvPr>
            <p:ph type="title"/>
          </p:nvPr>
        </p:nvSpPr>
        <p:spPr>
          <a:xfrm>
            <a:off x="1268127" y="2023558"/>
            <a:ext cx="3521265" cy="2491292"/>
          </a:xfrm>
        </p:spPr>
        <p:txBody>
          <a:bodyPr anchor="t">
            <a:normAutofit/>
          </a:bodyPr>
          <a:lstStyle/>
          <a:p>
            <a:br>
              <a:rPr lang="es-ES" sz="4000" dirty="0"/>
            </a:br>
            <a:r>
              <a:rPr lang="es-ES" sz="4000" dirty="0"/>
              <a:t>Conclusión</a:t>
            </a:r>
            <a:endParaRPr lang="es-AR" sz="4000" dirty="0"/>
          </a:p>
        </p:txBody>
      </p:sp>
      <p:sp>
        <p:nvSpPr>
          <p:cNvPr id="4" name="Marcador de contenido 3"/>
          <p:cNvSpPr>
            <a:spLocks noGrp="1"/>
          </p:cNvSpPr>
          <p:nvPr>
            <p:ph idx="1"/>
          </p:nvPr>
        </p:nvSpPr>
        <p:spPr>
          <a:xfrm>
            <a:off x="5647022" y="521166"/>
            <a:ext cx="5797416" cy="5860383"/>
          </a:xfrm>
        </p:spPr>
        <p:txBody>
          <a:bodyPr>
            <a:normAutofit fontScale="92500" lnSpcReduction="10000"/>
          </a:bodyPr>
          <a:lstStyle/>
          <a:p>
            <a:pPr algn="ctr"/>
            <a:r>
              <a:rPr lang="es-AR" sz="1800" dirty="0">
                <a:solidFill>
                  <a:schemeClr val="tx1">
                    <a:alpha val="80000"/>
                  </a:schemeClr>
                </a:solidFill>
                <a:latin typeface="Amasis MT Pro Black" panose="02040A04050005020304" pitchFamily="18" charset="0"/>
              </a:rPr>
              <a:t>En esta presentación, hemos explorado el papel crucial y la historia de la mujer a lo largo de la trayectoria de nuestra institución y cómo la sociedad ha percibido tradicionalmente este campo. A medida que avanzamos en el tiempo, es evidente que se están rompiendo barreras y estereotipos de género en la educación técnica. Sin embargo, queda mucho por hacer. Aunque vemos avances, persisten desafíos que requieren nuestra atención y acción. Es esencial fomentar la equidad de género en estos espacios y promover la participación activa de las mujeres en disciplinas técnicas. Al apoyar y empoderar a las mujeres en las escuelas técnicas, no solo estamos promoviendo la igualdad de oportunidades, sino también enriqueciendo y diversificando el campo de la educación técnica. Cada paso que damos hacia adelante es un paso hacia un futuro más inclusivo y equitativo. Sigamos trabajando juntos para construir un ambiente educativo donde todas las personas, independientemente de su género, encuentren un espacio para crecer, aprender y prosperar en el mundo técnico.</a:t>
            </a:r>
          </a:p>
          <a:p>
            <a:pPr algn="ctr"/>
            <a:r>
              <a:rPr lang="es-AR" sz="1800" dirty="0">
                <a:solidFill>
                  <a:schemeClr val="tx1">
                    <a:alpha val="80000"/>
                  </a:schemeClr>
                </a:solidFill>
                <a:latin typeface="Amasis MT Pro Black" panose="02040A04050005020304" pitchFamily="18" charset="0"/>
              </a:rPr>
              <a:t>¡Gracias por su atención y compromiso!</a:t>
            </a:r>
          </a:p>
        </p:txBody>
      </p:sp>
    </p:spTree>
    <p:extLst>
      <p:ext uri="{BB962C8B-B14F-4D97-AF65-F5344CB8AC3E}">
        <p14:creationId xmlns:p14="http://schemas.microsoft.com/office/powerpoint/2010/main" val="32485001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53741" t="88715"/>
          <a:stretch/>
        </p:blipFill>
        <p:spPr>
          <a:xfrm>
            <a:off x="9281695" y="6119712"/>
            <a:ext cx="2910305" cy="742480"/>
          </a:xfrm>
          <a:prstGeom prst="rect">
            <a:avLst/>
          </a:prstGeom>
        </p:spPr>
      </p:pic>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771093" cy="6858000"/>
          </a:xfrm>
          <a:prstGeom prst="rect">
            <a:avLst/>
          </a:prstGeom>
        </p:spPr>
      </p:pic>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63345" t="-6014" r="-8663" b="6014"/>
          <a:stretch/>
        </p:blipFill>
        <p:spPr>
          <a:xfrm>
            <a:off x="8487177" y="105278"/>
            <a:ext cx="4580987" cy="6010243"/>
          </a:xfrm>
          <a:prstGeom prst="rect">
            <a:avLst/>
          </a:prstGeom>
        </p:spPr>
      </p:pic>
      <p:sp>
        <p:nvSpPr>
          <p:cNvPr id="7" name="Rectángulo redondeado 6"/>
          <p:cNvSpPr/>
          <p:nvPr/>
        </p:nvSpPr>
        <p:spPr>
          <a:xfrm>
            <a:off x="8487177" y="566670"/>
            <a:ext cx="3606085" cy="5911403"/>
          </a:xfrm>
          <a:prstGeom prst="roundRect">
            <a:avLst>
              <a:gd name="adj" fmla="val 5031"/>
            </a:avLst>
          </a:prstGeom>
          <a:solidFill>
            <a:srgbClr val="9A7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 name="Marcador de contenido 2">
            <a:extLst>
              <a:ext uri="{FF2B5EF4-FFF2-40B4-BE49-F238E27FC236}">
                <a16:creationId xmlns:a16="http://schemas.microsoft.com/office/drawing/2014/main" id="{88DBA20A-C42F-ADC7-63D0-DFAB248A5400}"/>
              </a:ext>
            </a:extLst>
          </p:cNvPr>
          <p:cNvSpPr>
            <a:spLocks noGrp="1"/>
          </p:cNvSpPr>
          <p:nvPr>
            <p:ph idx="1"/>
          </p:nvPr>
        </p:nvSpPr>
        <p:spPr>
          <a:xfrm>
            <a:off x="8487177" y="669701"/>
            <a:ext cx="3704823" cy="5898525"/>
          </a:xfrm>
        </p:spPr>
        <p:txBody>
          <a:bodyPr>
            <a:normAutofit fontScale="92500"/>
          </a:bodyPr>
          <a:lstStyle/>
          <a:p>
            <a:pPr marL="0" indent="0">
              <a:buNone/>
            </a:pPr>
            <a:r>
              <a:rPr lang="es-ES" dirty="0">
                <a:latin typeface="Arial Rounded MT Bold" panose="020F0704030504030204" pitchFamily="34" charset="0"/>
              </a:rPr>
              <a:t>La escuela se crea por superior decreto N° 10.409 el 26 de Mayo de 1952 con el nombre de Escuela Industrial de la Nación y depende de la Dirección General de Enseñanza Técnica. Se inicia dictando el ciclo básico (3 años) y comienza a funcionar el 20 de Abril de 1953 con una inscripción a 1° año de 25 alumnos.</a:t>
            </a:r>
            <a:endParaRPr lang="es-AR" dirty="0">
              <a:latin typeface="Arial Rounded MT Bold" panose="020F0704030504030204" pitchFamily="34" charset="0"/>
            </a:endParaRPr>
          </a:p>
        </p:txBody>
      </p:sp>
    </p:spTree>
    <p:extLst>
      <p:ext uri="{BB962C8B-B14F-4D97-AF65-F5344CB8AC3E}">
        <p14:creationId xmlns:p14="http://schemas.microsoft.com/office/powerpoint/2010/main" val="27444259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013" y="0"/>
            <a:ext cx="9153535" cy="6858000"/>
          </a:xfrm>
          <a:prstGeom prst="rect">
            <a:avLst/>
          </a:prstGeom>
        </p:spPr>
      </p:pic>
      <p:sp>
        <p:nvSpPr>
          <p:cNvPr id="2" name="Título 1">
            <a:extLst>
              <a:ext uri="{FF2B5EF4-FFF2-40B4-BE49-F238E27FC236}">
                <a16:creationId xmlns:a16="http://schemas.microsoft.com/office/drawing/2014/main" id="{518050B6-A5CF-B372-0488-EAF364B4ED7D}"/>
              </a:ext>
            </a:extLst>
          </p:cNvPr>
          <p:cNvSpPr>
            <a:spLocks noGrp="1"/>
          </p:cNvSpPr>
          <p:nvPr>
            <p:ph type="title"/>
          </p:nvPr>
        </p:nvSpPr>
        <p:spPr>
          <a:xfrm>
            <a:off x="218942" y="131048"/>
            <a:ext cx="4829577" cy="575032"/>
          </a:xfrm>
          <a:solidFill>
            <a:schemeClr val="accent1">
              <a:lumMod val="40000"/>
              <a:lumOff val="60000"/>
            </a:schemeClr>
          </a:solidFill>
          <a:ln>
            <a:solidFill>
              <a:schemeClr val="accent1">
                <a:lumMod val="40000"/>
                <a:lumOff val="60000"/>
              </a:schemeClr>
            </a:solidFill>
          </a:ln>
        </p:spPr>
        <p:txBody>
          <a:bodyPr>
            <a:normAutofit/>
          </a:bodyPr>
          <a:lstStyle/>
          <a:p>
            <a:r>
              <a:rPr lang="es-AR" sz="3200" dirty="0">
                <a:latin typeface="Arial Rounded MT Bold" panose="020F0704030504030204" pitchFamily="34" charset="0"/>
              </a:rPr>
              <a:t>Entrevista ex </a:t>
            </a:r>
            <a:r>
              <a:rPr lang="es-AR" sz="3200" dirty="0">
                <a:solidFill>
                  <a:schemeClr val="bg1"/>
                </a:solidFill>
                <a:latin typeface="Arial Rounded MT Bold" panose="020F0704030504030204" pitchFamily="34" charset="0"/>
              </a:rPr>
              <a:t>alumno:</a:t>
            </a:r>
          </a:p>
        </p:txBody>
      </p:sp>
      <p:sp>
        <p:nvSpPr>
          <p:cNvPr id="3" name="Marcador de contenido 2">
            <a:extLst>
              <a:ext uri="{FF2B5EF4-FFF2-40B4-BE49-F238E27FC236}">
                <a16:creationId xmlns:a16="http://schemas.microsoft.com/office/drawing/2014/main" id="{E7843B96-A8D2-3474-5CE1-F7D642C2B9AF}"/>
              </a:ext>
            </a:extLst>
          </p:cNvPr>
          <p:cNvSpPr>
            <a:spLocks noGrp="1"/>
          </p:cNvSpPr>
          <p:nvPr>
            <p:ph idx="1"/>
          </p:nvPr>
        </p:nvSpPr>
        <p:spPr>
          <a:xfrm>
            <a:off x="218942" y="965915"/>
            <a:ext cx="4829576" cy="1419895"/>
          </a:xfrm>
          <a:solidFill>
            <a:schemeClr val="accent1">
              <a:lumMod val="40000"/>
              <a:lumOff val="60000"/>
            </a:schemeClr>
          </a:solidFill>
          <a:ln w="57150">
            <a:solidFill>
              <a:schemeClr val="accent1">
                <a:lumMod val="40000"/>
                <a:lumOff val="60000"/>
              </a:schemeClr>
            </a:solidFill>
          </a:ln>
        </p:spPr>
        <p:txBody>
          <a:bodyPr>
            <a:normAutofit fontScale="77500" lnSpcReduction="20000"/>
          </a:bodyPr>
          <a:lstStyle/>
          <a:p>
            <a:pPr marL="0" indent="0">
              <a:buNone/>
            </a:pPr>
            <a:r>
              <a:rPr lang="es-AR" dirty="0"/>
              <a:t>“Yo arranque a estudiar en los ’70, no tenía ninguna compañera mujer. No era porque estaba prohibida su entrada a la escuela, pero en ese momento la Escuela Técnica era vista para hombres ”</a:t>
            </a:r>
          </a:p>
        </p:txBody>
      </p:sp>
      <p:sp>
        <p:nvSpPr>
          <p:cNvPr id="5" name="CuadroTexto 4"/>
          <p:cNvSpPr txBox="1"/>
          <p:nvPr/>
        </p:nvSpPr>
        <p:spPr>
          <a:xfrm>
            <a:off x="218942" y="2682025"/>
            <a:ext cx="2819524" cy="3970318"/>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r>
              <a:rPr lang="es-AR" dirty="0"/>
              <a:t>“En esa época había una o dos chicas en la toda escuela, respecto al trato, era todo para ella todos la cuidaban. No había discriminación de ningún tipo, al contrario, el varón se sentía protector de la chica”</a:t>
            </a:r>
          </a:p>
          <a:p>
            <a:r>
              <a:rPr lang="es-AR" dirty="0"/>
              <a:t>“Respecto a los profesores en la parte de teoría eran la mayoría mujeres y en los talleres eran todos hombres”</a:t>
            </a:r>
            <a:endParaRPr lang="es-ES" dirty="0"/>
          </a:p>
        </p:txBody>
      </p:sp>
    </p:spTree>
    <p:extLst>
      <p:ext uri="{BB962C8B-B14F-4D97-AF65-F5344CB8AC3E}">
        <p14:creationId xmlns:p14="http://schemas.microsoft.com/office/powerpoint/2010/main" val="18916737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500"/>
                                        <p:tgtEl>
                                          <p:spTgt spid="3">
                                            <p:bg/>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8263" b="11737"/>
          <a:stretch/>
        </p:blipFill>
        <p:spPr>
          <a:xfrm>
            <a:off x="115910" y="96699"/>
            <a:ext cx="3889420" cy="6664602"/>
          </a:xfrm>
          <a:prstGeom prst="rect">
            <a:avLst/>
          </a:prstGeom>
        </p:spPr>
      </p:pic>
      <p:sp>
        <p:nvSpPr>
          <p:cNvPr id="2" name="Título 1"/>
          <p:cNvSpPr>
            <a:spLocks noGrp="1"/>
          </p:cNvSpPr>
          <p:nvPr>
            <p:ph type="title"/>
          </p:nvPr>
        </p:nvSpPr>
        <p:spPr>
          <a:xfrm>
            <a:off x="276896" y="244699"/>
            <a:ext cx="3567448" cy="708337"/>
          </a:xfrm>
          <a:solidFill>
            <a:schemeClr val="tx2">
              <a:lumMod val="75000"/>
            </a:schemeClr>
          </a:solidFill>
        </p:spPr>
        <p:txBody>
          <a:bodyPr>
            <a:normAutofit/>
          </a:bodyPr>
          <a:lstStyle/>
          <a:p>
            <a:r>
              <a:rPr lang="es-AR" dirty="0">
                <a:solidFill>
                  <a:schemeClr val="bg1"/>
                </a:solidFill>
              </a:rPr>
              <a:t>¡</a:t>
            </a:r>
            <a:r>
              <a:rPr lang="es-AR" sz="3600" dirty="0">
                <a:solidFill>
                  <a:schemeClr val="bg1"/>
                </a:solidFill>
              </a:rPr>
              <a:t>Primera alumna!</a:t>
            </a:r>
          </a:p>
        </p:txBody>
      </p:sp>
      <p:sp>
        <p:nvSpPr>
          <p:cNvPr id="4" name="Marcador de contenido 2">
            <a:extLst>
              <a:ext uri="{FF2B5EF4-FFF2-40B4-BE49-F238E27FC236}">
                <a16:creationId xmlns:a16="http://schemas.microsoft.com/office/drawing/2014/main" id="{D37F9C72-7837-2966-27FE-EC3D772A52E4}"/>
              </a:ext>
            </a:extLst>
          </p:cNvPr>
          <p:cNvSpPr>
            <a:spLocks noGrp="1"/>
          </p:cNvSpPr>
          <p:nvPr>
            <p:ph idx="1"/>
          </p:nvPr>
        </p:nvSpPr>
        <p:spPr>
          <a:xfrm>
            <a:off x="4423491" y="462868"/>
            <a:ext cx="7348470" cy="5932264"/>
          </a:xfrm>
          <a:solidFill>
            <a:schemeClr val="tx2"/>
          </a:solidFill>
        </p:spPr>
        <p:txBody>
          <a:bodyPr>
            <a:normAutofit fontScale="77500" lnSpcReduction="20000"/>
          </a:bodyPr>
          <a:lstStyle/>
          <a:p>
            <a:pPr marL="0" indent="0">
              <a:buNone/>
            </a:pPr>
            <a:endParaRPr lang="es-AR" dirty="0">
              <a:solidFill>
                <a:schemeClr val="bg1"/>
              </a:solidFill>
              <a:latin typeface="Amasis MT Pro Light" panose="02040304050005020304" pitchFamily="18" charset="0"/>
            </a:endParaRPr>
          </a:p>
          <a:p>
            <a:pPr marL="0" indent="0" algn="ctr">
              <a:buNone/>
            </a:pPr>
            <a:r>
              <a:rPr lang="es-AR" dirty="0">
                <a:solidFill>
                  <a:schemeClr val="bg1"/>
                </a:solidFill>
                <a:latin typeface="Amasis MT Pro Light" panose="02040304050005020304" pitchFamily="18" charset="0"/>
              </a:rPr>
              <a:t>“Yo me recibí en el ‘69, con formación de Magisterio. Después de eso, recuerdo que hice 15 días en la escuela de Ingeniero Silveira y haber visto todos los materiales que eran para la escuela. Eso me llevo a anotarme en la Técnica. Para taller sí o sí tenía que usar un mameluco y el Pelo recogido. Yo me sentí bien, pero ellos se sentían... O sea, que al haber una mujer en un grupo o </a:t>
            </a:r>
            <a:r>
              <a:rPr lang="es-AR" dirty="0" err="1">
                <a:solidFill>
                  <a:schemeClr val="bg1"/>
                </a:solidFill>
                <a:latin typeface="Amasis MT Pro Light" panose="02040304050005020304" pitchFamily="18" charset="0"/>
              </a:rPr>
              <a:t>sos</a:t>
            </a:r>
            <a:r>
              <a:rPr lang="es-AR" dirty="0">
                <a:solidFill>
                  <a:schemeClr val="bg1"/>
                </a:solidFill>
                <a:latin typeface="Amasis MT Pro Light" panose="02040304050005020304" pitchFamily="18" charset="0"/>
              </a:rPr>
              <a:t> peor que los varones, o </a:t>
            </a:r>
            <a:r>
              <a:rPr lang="es-AR" dirty="0" err="1">
                <a:solidFill>
                  <a:schemeClr val="bg1"/>
                </a:solidFill>
                <a:latin typeface="Amasis MT Pro Light" panose="02040304050005020304" pitchFamily="18" charset="0"/>
              </a:rPr>
              <a:t>sos</a:t>
            </a:r>
            <a:r>
              <a:rPr lang="es-AR" dirty="0">
                <a:solidFill>
                  <a:schemeClr val="bg1"/>
                </a:solidFill>
                <a:latin typeface="Amasis MT Pro Light" panose="02040304050005020304" pitchFamily="18" charset="0"/>
              </a:rPr>
              <a:t> un filtro, porque los chicos dejan de decir malas palabras, dejan de tratarse mal. Como que se comportaban mejor.                                                Yo hacía los planos de pavimento, que en esa época se estaba realizando en toda la ciudad, porque dentro de las cuatro avenidas había muchos lugares con calles de tierra. Bueno, la cooperativa eléctrica se había hecho cargo, de la pavimentación. Entonces el ingeniero me traía los planos para hacer, los borradores, los bosquejos y se los hacía. Fui la primera alumna en egresar de la técnica y con ese título entre a trabajar en la Cooperativa Eléctrica, también siendo la primera mujer en ingresar a está y ahí me quedé  hasta que me jubilé.”</a:t>
            </a:r>
          </a:p>
          <a:p>
            <a:pPr marL="0" indent="0">
              <a:buNone/>
            </a:pPr>
            <a:r>
              <a:rPr lang="es-ES" dirty="0">
                <a:solidFill>
                  <a:schemeClr val="bg1"/>
                </a:solidFill>
                <a:latin typeface="Amasis MT Pro Light" panose="02040304050005020304" pitchFamily="18" charset="0"/>
              </a:rPr>
              <a:t>Primera alumna egresada y primera mujer en </a:t>
            </a:r>
            <a:r>
              <a:rPr lang="es-ES" dirty="0" err="1">
                <a:solidFill>
                  <a:schemeClr val="bg1"/>
                </a:solidFill>
                <a:latin typeface="Amasis MT Pro Light" panose="02040304050005020304" pitchFamily="18" charset="0"/>
              </a:rPr>
              <a:t>Cop</a:t>
            </a:r>
            <a:r>
              <a:rPr lang="es-ES" dirty="0">
                <a:solidFill>
                  <a:schemeClr val="bg1"/>
                </a:solidFill>
                <a:latin typeface="Amasis MT Pro Light" panose="02040304050005020304" pitchFamily="18" charset="0"/>
              </a:rPr>
              <a:t>. Eléctrica Chacabuco (jubilada)</a:t>
            </a:r>
          </a:p>
          <a:p>
            <a:pPr marL="0" indent="0">
              <a:buNone/>
            </a:pPr>
            <a:endParaRPr lang="es-AR" dirty="0"/>
          </a:p>
        </p:txBody>
      </p:sp>
    </p:spTree>
    <p:extLst>
      <p:ext uri="{BB962C8B-B14F-4D97-AF65-F5344CB8AC3E}">
        <p14:creationId xmlns:p14="http://schemas.microsoft.com/office/powerpoint/2010/main" val="979422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circle(in)">
                                      <p:cBhvr>
                                        <p:cTn id="11" dur="2000"/>
                                        <p:tgtEl>
                                          <p:spTgt spid="4">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circle(in)">
                                      <p:cBhvr>
                                        <p:cTn id="1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descr="Un grupo de personas en una cocina industrial&#10;&#10;Descripción generada automáticamente con confianza media">
            <a:extLst>
              <a:ext uri="{FF2B5EF4-FFF2-40B4-BE49-F238E27FC236}">
                <a16:creationId xmlns:a16="http://schemas.microsoft.com/office/drawing/2014/main" id="{5E50A3A7-C667-D4D1-E1D7-63EA851E4AA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2598"/>
          <a:stretch/>
        </p:blipFill>
        <p:spPr>
          <a:xfrm>
            <a:off x="0" y="10"/>
            <a:ext cx="12191980" cy="6857990"/>
          </a:xfrm>
          <a:prstGeom prst="rect">
            <a:avLst/>
          </a:prstGeom>
        </p:spPr>
      </p:pic>
      <p:sp>
        <p:nvSpPr>
          <p:cNvPr id="2" name="Título 1">
            <a:extLst>
              <a:ext uri="{FF2B5EF4-FFF2-40B4-BE49-F238E27FC236}">
                <a16:creationId xmlns:a16="http://schemas.microsoft.com/office/drawing/2014/main" id="{E4CC640D-9371-1FD5-45B6-5F0BD1C58ECC}"/>
              </a:ext>
            </a:extLst>
          </p:cNvPr>
          <p:cNvSpPr>
            <a:spLocks noGrp="1"/>
          </p:cNvSpPr>
          <p:nvPr>
            <p:ph type="title"/>
          </p:nvPr>
        </p:nvSpPr>
        <p:spPr>
          <a:xfrm>
            <a:off x="5149517" y="4109987"/>
            <a:ext cx="6581788" cy="2598603"/>
          </a:xfrm>
        </p:spPr>
        <p:txBody>
          <a:bodyPr>
            <a:noAutofit/>
          </a:bodyPr>
          <a:lstStyle/>
          <a:p>
            <a:pPr marL="0" indent="0"/>
            <a:r>
              <a:rPr lang="es-ES" sz="2400" b="1" dirty="0">
                <a:latin typeface="Amasis MT Pro Light" panose="02040304050005020304" pitchFamily="18" charset="0"/>
              </a:rPr>
              <a:t>Ex profesor:</a:t>
            </a:r>
            <a:br>
              <a:rPr lang="es-ES" sz="1800" b="1" dirty="0">
                <a:latin typeface="Amasis MT Pro Light" panose="02040304050005020304" pitchFamily="18" charset="0"/>
              </a:rPr>
            </a:br>
            <a:br>
              <a:rPr lang="es-ES" sz="1800" b="1" dirty="0">
                <a:latin typeface="Amasis MT Pro Light" panose="02040304050005020304" pitchFamily="18" charset="0"/>
              </a:rPr>
            </a:br>
            <a:r>
              <a:rPr lang="es-ES" sz="1800" b="1" dirty="0">
                <a:latin typeface="Amasis MT Pro Light" panose="02040304050005020304" pitchFamily="18" charset="0"/>
              </a:rPr>
              <a:t>“El ingreso de las chicas en las escuelas empezó a verse incrementado después del ’96, ’97 que hubo articulación con primaria.”</a:t>
            </a:r>
            <a:br>
              <a:rPr lang="es-ES" sz="1800" b="1" dirty="0">
                <a:latin typeface="Amasis MT Pro Light" panose="02040304050005020304" pitchFamily="18" charset="0"/>
              </a:rPr>
            </a:br>
            <a:r>
              <a:rPr lang="es-ES" sz="1800" b="1" dirty="0">
                <a:latin typeface="Amasis MT Pro Light" panose="02040304050005020304" pitchFamily="18" charset="0"/>
              </a:rPr>
              <a:t>“ Allí ya empezaron a entrar más chicas, el trato de los varones hacia las mujeres dejo de ser el mismo, no sé si era por celos o qué, había como una competencia”.</a:t>
            </a:r>
            <a:br>
              <a:rPr lang="es-AR" sz="1800" b="1" dirty="0">
                <a:latin typeface="Amasis MT Pro Light" panose="02040304050005020304" pitchFamily="18" charset="0"/>
              </a:rPr>
            </a:br>
            <a:endParaRPr lang="es-AR" sz="1800" b="1" dirty="0">
              <a:latin typeface="Amasis MT Pro Light" panose="02040304050005020304" pitchFamily="18" charset="0"/>
            </a:endParaRPr>
          </a:p>
        </p:txBody>
      </p:sp>
      <p:sp>
        <p:nvSpPr>
          <p:cNvPr id="13" name="CuadroTexto 12">
            <a:extLst>
              <a:ext uri="{FF2B5EF4-FFF2-40B4-BE49-F238E27FC236}">
                <a16:creationId xmlns:a16="http://schemas.microsoft.com/office/drawing/2014/main" id="{D775D28A-95BC-EBFE-1D49-C693065A55C9}"/>
              </a:ext>
            </a:extLst>
          </p:cNvPr>
          <p:cNvSpPr txBox="1"/>
          <p:nvPr/>
        </p:nvSpPr>
        <p:spPr>
          <a:xfrm>
            <a:off x="5841980" y="4947384"/>
            <a:ext cx="5313146" cy="646331"/>
          </a:xfrm>
          <a:prstGeom prst="rect">
            <a:avLst/>
          </a:prstGeom>
          <a:noFill/>
        </p:spPr>
        <p:txBody>
          <a:bodyPr wrap="square" rtlCol="0">
            <a:spAutoFit/>
          </a:bodyPr>
          <a:lstStyle/>
          <a:p>
            <a:br>
              <a:rPr lang="es-ES" sz="1800" b="1" dirty="0">
                <a:solidFill>
                  <a:schemeClr val="bg2">
                    <a:lumMod val="60000"/>
                    <a:lumOff val="40000"/>
                  </a:schemeClr>
                </a:solidFill>
              </a:rPr>
            </a:br>
            <a:endParaRPr lang="es-AR" dirty="0">
              <a:solidFill>
                <a:schemeClr val="accent6">
                  <a:lumMod val="75000"/>
                </a:schemeClr>
              </a:solidFill>
            </a:endParaRPr>
          </a:p>
        </p:txBody>
      </p:sp>
    </p:spTree>
    <p:extLst>
      <p:ext uri="{BB962C8B-B14F-4D97-AF65-F5344CB8AC3E}">
        <p14:creationId xmlns:p14="http://schemas.microsoft.com/office/powerpoint/2010/main" val="697618386"/>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descr="Una persona con una maleta verde&#10;&#10;Descripción generada automáticamente con confianza baja">
            <a:extLst>
              <a:ext uri="{FF2B5EF4-FFF2-40B4-BE49-F238E27FC236}">
                <a16:creationId xmlns:a16="http://schemas.microsoft.com/office/drawing/2014/main" id="{673F32F8-5F08-50B8-2794-6C5D2ECE1B53}"/>
              </a:ext>
            </a:extLst>
          </p:cNvPr>
          <p:cNvPicPr>
            <a:picLocks noChangeAspect="1"/>
          </p:cNvPicPr>
          <p:nvPr/>
        </p:nvPicPr>
        <p:blipFill rotWithShape="1">
          <a:blip r:embed="rId2">
            <a:extLst>
              <a:ext uri="{28A0092B-C50C-407E-A947-70E740481C1C}">
                <a14:useLocalDpi xmlns:a14="http://schemas.microsoft.com/office/drawing/2010/main" val="0"/>
              </a:ext>
            </a:extLst>
          </a:blip>
          <a:srcRect l="9206" r="22640"/>
          <a:stretch/>
        </p:blipFill>
        <p:spPr>
          <a:xfrm>
            <a:off x="3882571"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8" name="CuadroTexto 7">
            <a:extLst>
              <a:ext uri="{FF2B5EF4-FFF2-40B4-BE49-F238E27FC236}">
                <a16:creationId xmlns:a16="http://schemas.microsoft.com/office/drawing/2014/main" id="{BC5B11A1-893B-37AA-A0A1-BB3C7839142B}"/>
              </a:ext>
            </a:extLst>
          </p:cNvPr>
          <p:cNvSpPr txBox="1"/>
          <p:nvPr/>
        </p:nvSpPr>
        <p:spPr>
          <a:xfrm>
            <a:off x="173223" y="409923"/>
            <a:ext cx="3595048" cy="830997"/>
          </a:xfrm>
          <a:prstGeom prst="rect">
            <a:avLst/>
          </a:prstGeom>
          <a:noFill/>
        </p:spPr>
        <p:txBody>
          <a:bodyPr wrap="square" rtlCol="0">
            <a:spAutoFit/>
          </a:bodyPr>
          <a:lstStyle/>
          <a:p>
            <a:pPr marL="0" indent="0" algn="ctr">
              <a:buNone/>
            </a:pPr>
            <a:r>
              <a:rPr lang="es-ES" sz="2400" dirty="0">
                <a:latin typeface="Amasis MT Pro Black" panose="020F0502020204030204" pitchFamily="18" charset="0"/>
              </a:rPr>
              <a:t>Entrevista a una profesora de taller</a:t>
            </a:r>
            <a:r>
              <a:rPr lang="es-ES" sz="2400" dirty="0">
                <a:solidFill>
                  <a:schemeClr val="bg1"/>
                </a:solidFill>
                <a:latin typeface="Amasis MT Pro Black" panose="020F0502020204030204" pitchFamily="18" charset="0"/>
              </a:rPr>
              <a:t>.</a:t>
            </a:r>
          </a:p>
        </p:txBody>
      </p:sp>
      <p:sp>
        <p:nvSpPr>
          <p:cNvPr id="9" name="CuadroTexto 8">
            <a:extLst>
              <a:ext uri="{FF2B5EF4-FFF2-40B4-BE49-F238E27FC236}">
                <a16:creationId xmlns:a16="http://schemas.microsoft.com/office/drawing/2014/main" id="{9F53B347-1E9F-EBC4-FD39-18D8EB52168D}"/>
              </a:ext>
            </a:extLst>
          </p:cNvPr>
          <p:cNvSpPr txBox="1"/>
          <p:nvPr/>
        </p:nvSpPr>
        <p:spPr>
          <a:xfrm>
            <a:off x="287524" y="1650832"/>
            <a:ext cx="3595047" cy="1200329"/>
          </a:xfrm>
          <a:prstGeom prst="rect">
            <a:avLst/>
          </a:prstGeom>
          <a:noFill/>
        </p:spPr>
        <p:txBody>
          <a:bodyPr wrap="square" rtlCol="0">
            <a:spAutoFit/>
          </a:bodyPr>
          <a:lstStyle/>
          <a:p>
            <a:pPr marL="0" indent="0">
              <a:buNone/>
            </a:pPr>
            <a:r>
              <a:rPr lang="es-ES" dirty="0">
                <a:latin typeface="Amasis MT Pro Medium" panose="020F0502020204030204" pitchFamily="18" charset="0"/>
              </a:rPr>
              <a:t>Comencé a trabajar como maestra de taller en el 1978 (primera profe femenina en taller).</a:t>
            </a:r>
          </a:p>
        </p:txBody>
      </p:sp>
      <p:sp>
        <p:nvSpPr>
          <p:cNvPr id="10" name="CuadroTexto 9">
            <a:extLst>
              <a:ext uri="{FF2B5EF4-FFF2-40B4-BE49-F238E27FC236}">
                <a16:creationId xmlns:a16="http://schemas.microsoft.com/office/drawing/2014/main" id="{418E440F-CF3E-8900-2403-3FF7C66C8E2D}"/>
              </a:ext>
            </a:extLst>
          </p:cNvPr>
          <p:cNvSpPr txBox="1"/>
          <p:nvPr/>
        </p:nvSpPr>
        <p:spPr>
          <a:xfrm>
            <a:off x="287524" y="3102340"/>
            <a:ext cx="3129444" cy="3139321"/>
          </a:xfrm>
          <a:prstGeom prst="rect">
            <a:avLst/>
          </a:prstGeom>
          <a:noFill/>
        </p:spPr>
        <p:txBody>
          <a:bodyPr wrap="square" rtlCol="0">
            <a:spAutoFit/>
          </a:bodyPr>
          <a:lstStyle/>
          <a:p>
            <a:pPr marL="0" indent="0">
              <a:buNone/>
            </a:pPr>
            <a:r>
              <a:rPr lang="es-AR" dirty="0">
                <a:latin typeface="Bahnschrift SemiBold SemiConden" panose="020B0502040204020203" pitchFamily="34" charset="0"/>
              </a:rPr>
              <a:t>“Siempre existió el acoso sobre todo autoritario. Pero con sabiduría, respeto y altruismo se sobrellevaba” </a:t>
            </a:r>
          </a:p>
          <a:p>
            <a:pPr marL="0" indent="0">
              <a:buNone/>
            </a:pPr>
            <a:endParaRPr lang="es-AR" dirty="0">
              <a:latin typeface="Bahnschrift SemiBold SemiConden" panose="020B0502040204020203" pitchFamily="34" charset="0"/>
            </a:endParaRPr>
          </a:p>
          <a:p>
            <a:pPr marL="0" indent="0">
              <a:buNone/>
            </a:pPr>
            <a:endParaRPr lang="es-AR" dirty="0">
              <a:latin typeface="Bahnschrift SemiBold SemiConden" panose="020B0502040204020203" pitchFamily="34" charset="0"/>
            </a:endParaRPr>
          </a:p>
          <a:p>
            <a:pPr marL="0" indent="0">
              <a:buNone/>
            </a:pPr>
            <a:r>
              <a:rPr lang="es-AR" dirty="0">
                <a:latin typeface="Bahnschrift SemiBold SemiConden" panose="020B0502040204020203" pitchFamily="34" charset="0"/>
              </a:rPr>
              <a:t>“En realidad en un principio la mujer en la Escuela Técnica debía ganarse el lugar. Demostrar que eras capaz”</a:t>
            </a:r>
          </a:p>
          <a:p>
            <a:endParaRPr lang="es-AR" dirty="0"/>
          </a:p>
        </p:txBody>
      </p:sp>
    </p:spTree>
    <p:extLst>
      <p:ext uri="{BB962C8B-B14F-4D97-AF65-F5344CB8AC3E}">
        <p14:creationId xmlns:p14="http://schemas.microsoft.com/office/powerpoint/2010/main" val="2129723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076314-0E05-3344-A54E-7EB584DCCDAA}"/>
              </a:ext>
            </a:extLst>
          </p:cNvPr>
          <p:cNvSpPr>
            <a:spLocks noGrp="1"/>
          </p:cNvSpPr>
          <p:nvPr>
            <p:ph type="title"/>
          </p:nvPr>
        </p:nvSpPr>
        <p:spPr>
          <a:xfrm>
            <a:off x="281598" y="2605474"/>
            <a:ext cx="5926161" cy="1541983"/>
          </a:xfrm>
        </p:spPr>
        <p:txBody>
          <a:bodyPr vert="horz" lIns="91440" tIns="45720" rIns="91440" bIns="45720" rtlCol="0" anchor="t">
            <a:normAutofit/>
          </a:bodyPr>
          <a:lstStyle/>
          <a:p>
            <a:r>
              <a:rPr lang="en-US" sz="4800" dirty="0">
                <a:latin typeface="Bernard MT Condensed" panose="02050806060905020404" pitchFamily="18" charset="0"/>
              </a:rPr>
              <a:t>La </a:t>
            </a:r>
            <a:r>
              <a:rPr lang="es-AR" sz="4800" dirty="0">
                <a:latin typeface="Bernard MT Condensed" panose="02050806060905020404" pitchFamily="18" charset="0"/>
              </a:rPr>
              <a:t>actualidad</a:t>
            </a:r>
            <a:r>
              <a:rPr lang="en-US" sz="4800" dirty="0">
                <a:latin typeface="Bernard MT Condensed" panose="02050806060905020404" pitchFamily="18" charset="0"/>
              </a:rPr>
              <a:t> </a:t>
            </a:r>
            <a:r>
              <a:rPr lang="es-AR" sz="4800" dirty="0">
                <a:latin typeface="Bernard MT Condensed" panose="02050806060905020404" pitchFamily="18" charset="0"/>
              </a:rPr>
              <a:t>en</a:t>
            </a:r>
            <a:r>
              <a:rPr lang="en-US" sz="4800" dirty="0">
                <a:latin typeface="Bernard MT Condensed" panose="02050806060905020404" pitchFamily="18" charset="0"/>
              </a:rPr>
              <a:t> </a:t>
            </a:r>
            <a:r>
              <a:rPr lang="es-GT" sz="4800" dirty="0">
                <a:latin typeface="Bernard MT Condensed" panose="02050806060905020404" pitchFamily="18" charset="0"/>
              </a:rPr>
              <a:t>nuestra</a:t>
            </a:r>
            <a:r>
              <a:rPr lang="en-US" sz="4800" dirty="0">
                <a:latin typeface="Bernard MT Condensed" panose="02050806060905020404" pitchFamily="18" charset="0"/>
              </a:rPr>
              <a:t> </a:t>
            </a:r>
            <a:r>
              <a:rPr lang="es-AR" sz="4800" dirty="0">
                <a:latin typeface="Bernard MT Condensed" panose="02050806060905020404" pitchFamily="18" charset="0"/>
              </a:rPr>
              <a:t>escuela</a:t>
            </a:r>
            <a:r>
              <a:rPr lang="en-US" sz="4800" dirty="0">
                <a:latin typeface="Bernard MT Condensed" panose="02050806060905020404" pitchFamily="18" charset="0"/>
              </a:rPr>
              <a:t> </a:t>
            </a:r>
            <a:r>
              <a:rPr lang="es-AR" sz="4800" dirty="0">
                <a:latin typeface="Bernard MT Condensed" panose="02050806060905020404" pitchFamily="18" charset="0"/>
              </a:rPr>
              <a:t>técnica</a:t>
            </a:r>
            <a:r>
              <a:rPr lang="en-US" sz="4800" dirty="0">
                <a:latin typeface="Bernard MT Condensed" panose="02050806060905020404" pitchFamily="18" charset="0"/>
              </a:rPr>
              <a:t> </a:t>
            </a:r>
          </a:p>
        </p:txBody>
      </p:sp>
      <p:pic>
        <p:nvPicPr>
          <p:cNvPr id="4" name="Picture 3">
            <a:extLst>
              <a:ext uri="{FF2B5EF4-FFF2-40B4-BE49-F238E27FC236}">
                <a16:creationId xmlns:a16="http://schemas.microsoft.com/office/drawing/2014/main" id="{F43AD80E-D0E6-363F-548F-5049EAFF91BC}"/>
              </a:ext>
            </a:extLst>
          </p:cNvPr>
          <p:cNvPicPr>
            <a:picLocks noChangeAspect="1"/>
          </p:cNvPicPr>
          <p:nvPr/>
        </p:nvPicPr>
        <p:blipFill rotWithShape="1">
          <a:blip r:embed="rId2"/>
          <a:srcRect l="25000" r="1" b="1"/>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4028975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Personas sentadas en una mesa&#10;&#10;Descripción generada automáticamente con confianza media">
            <a:extLst>
              <a:ext uri="{FF2B5EF4-FFF2-40B4-BE49-F238E27FC236}">
                <a16:creationId xmlns:a16="http://schemas.microsoft.com/office/drawing/2014/main" id="{9EEB840E-C694-502E-29A0-7452FA2B830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283778"/>
            <a:ext cx="12191999" cy="6858000"/>
          </a:xfrm>
          <a:prstGeom prst="rect">
            <a:avLst/>
          </a:prstGeom>
        </p:spPr>
      </p:pic>
      <p:sp>
        <p:nvSpPr>
          <p:cNvPr id="37" name="Rectangle 36">
            <a:extLst>
              <a:ext uri="{FF2B5EF4-FFF2-40B4-BE49-F238E27FC236}">
                <a16:creationId xmlns:a16="http://schemas.microsoft.com/office/drawing/2014/main" id="{E014418F-10CE-4493-8436-D9FFEEDF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3894861"/>
            <a:ext cx="10883900" cy="1671361"/>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5A8BD3B0-200D-03B1-FAD8-A4CD3D9E3A7E}"/>
              </a:ext>
            </a:extLst>
          </p:cNvPr>
          <p:cNvSpPr>
            <a:spLocks noGrp="1"/>
          </p:cNvSpPr>
          <p:nvPr>
            <p:ph type="title"/>
          </p:nvPr>
        </p:nvSpPr>
        <p:spPr>
          <a:xfrm>
            <a:off x="662152" y="3926171"/>
            <a:ext cx="10057095" cy="1671361"/>
          </a:xfrm>
        </p:spPr>
        <p:txBody>
          <a:bodyPr vert="horz" lIns="91440" tIns="45720" rIns="91440" bIns="45720" rtlCol="0" anchor="b">
            <a:noAutofit/>
          </a:bodyPr>
          <a:lstStyle/>
          <a:p>
            <a:r>
              <a:rPr lang="en-US" sz="2400" dirty="0">
                <a:solidFill>
                  <a:srgbClr val="FFFFFF"/>
                </a:solidFill>
                <a:latin typeface="Britannic Bold" panose="020B0903060703020204" pitchFamily="34" charset="0"/>
              </a:rPr>
              <a:t>Hoy </a:t>
            </a:r>
            <a:r>
              <a:rPr lang="es-AR" sz="2400" dirty="0">
                <a:solidFill>
                  <a:srgbClr val="FFFFFF"/>
                </a:solidFill>
                <a:latin typeface="Britannic Bold" panose="020B0903060703020204" pitchFamily="34" charset="0"/>
              </a:rPr>
              <a:t>en</a:t>
            </a:r>
            <a:r>
              <a:rPr lang="en-US" sz="2400" dirty="0">
                <a:solidFill>
                  <a:srgbClr val="FFFFFF"/>
                </a:solidFill>
                <a:latin typeface="Britannic Bold" panose="020B0903060703020204" pitchFamily="34" charset="0"/>
              </a:rPr>
              <a:t> </a:t>
            </a:r>
            <a:r>
              <a:rPr lang="es-419" sz="2400" dirty="0">
                <a:solidFill>
                  <a:srgbClr val="FFFFFF"/>
                </a:solidFill>
                <a:latin typeface="Britannic Bold" panose="020B0903060703020204" pitchFamily="34" charset="0"/>
              </a:rPr>
              <a:t>día</a:t>
            </a:r>
            <a:r>
              <a:rPr lang="en-US" sz="2400" dirty="0">
                <a:solidFill>
                  <a:srgbClr val="FFFFFF"/>
                </a:solidFill>
                <a:latin typeface="Britannic Bold" panose="020B0903060703020204" pitchFamily="34" charset="0"/>
              </a:rPr>
              <a:t> </a:t>
            </a:r>
            <a:r>
              <a:rPr lang="es-AR" sz="2400" dirty="0">
                <a:solidFill>
                  <a:srgbClr val="FFFFFF"/>
                </a:solidFill>
                <a:latin typeface="Britannic Bold" panose="020B0903060703020204" pitchFamily="34" charset="0"/>
              </a:rPr>
              <a:t>nuestra</a:t>
            </a:r>
            <a:r>
              <a:rPr lang="en-US" sz="2400" dirty="0">
                <a:solidFill>
                  <a:srgbClr val="FFFFFF"/>
                </a:solidFill>
                <a:latin typeface="Britannic Bold" panose="020B0903060703020204" pitchFamily="34" charset="0"/>
              </a:rPr>
              <a:t> </a:t>
            </a:r>
            <a:r>
              <a:rPr lang="es-419" sz="2400" dirty="0">
                <a:solidFill>
                  <a:srgbClr val="FFFFFF"/>
                </a:solidFill>
                <a:latin typeface="Britannic Bold" panose="020B0903060703020204" pitchFamily="34" charset="0"/>
              </a:rPr>
              <a:t>institución</a:t>
            </a:r>
            <a:r>
              <a:rPr lang="en-US" sz="2400" dirty="0">
                <a:solidFill>
                  <a:srgbClr val="FFFFFF"/>
                </a:solidFill>
                <a:latin typeface="Britannic Bold" panose="020B0903060703020204" pitchFamily="34" charset="0"/>
              </a:rPr>
              <a:t> </a:t>
            </a:r>
            <a:r>
              <a:rPr lang="es-AR" sz="2400" dirty="0">
                <a:solidFill>
                  <a:srgbClr val="FFFFFF"/>
                </a:solidFill>
                <a:latin typeface="Britannic Bold" panose="020B0903060703020204" pitchFamily="34" charset="0"/>
              </a:rPr>
              <a:t>cuenta</a:t>
            </a:r>
            <a:r>
              <a:rPr lang="en-US" sz="2400" dirty="0">
                <a:solidFill>
                  <a:srgbClr val="FFFFFF"/>
                </a:solidFill>
                <a:latin typeface="Britannic Bold" panose="020B0903060703020204" pitchFamily="34" charset="0"/>
              </a:rPr>
              <a:t> con </a:t>
            </a:r>
            <a:r>
              <a:rPr lang="en-US" sz="2400" dirty="0" err="1">
                <a:solidFill>
                  <a:srgbClr val="FFFFFF"/>
                </a:solidFill>
                <a:latin typeface="Britannic Bold" panose="020B0903060703020204" pitchFamily="34" charset="0"/>
              </a:rPr>
              <a:t>más</a:t>
            </a:r>
            <a:r>
              <a:rPr lang="en-US" sz="2400" dirty="0">
                <a:solidFill>
                  <a:srgbClr val="FFFFFF"/>
                </a:solidFill>
                <a:latin typeface="Britannic Bold" panose="020B0903060703020204" pitchFamily="34" charset="0"/>
              </a:rPr>
              <a:t> de 600 </a:t>
            </a:r>
            <a:r>
              <a:rPr lang="es-AR" sz="2400" dirty="0">
                <a:solidFill>
                  <a:srgbClr val="FFFFFF"/>
                </a:solidFill>
                <a:latin typeface="Britannic Bold" panose="020B0903060703020204" pitchFamily="34" charset="0"/>
              </a:rPr>
              <a:t>alumnos</a:t>
            </a:r>
            <a:r>
              <a:rPr lang="en-US" sz="2400" dirty="0">
                <a:solidFill>
                  <a:srgbClr val="FFFFFF"/>
                </a:solidFill>
                <a:latin typeface="Britannic Bold" panose="020B0903060703020204" pitchFamily="34" charset="0"/>
              </a:rPr>
              <a:t> de </a:t>
            </a:r>
            <a:r>
              <a:rPr lang="es-AR" sz="2400" dirty="0">
                <a:solidFill>
                  <a:srgbClr val="FFFFFF"/>
                </a:solidFill>
                <a:latin typeface="Britannic Bold" panose="020B0903060703020204" pitchFamily="34" charset="0"/>
              </a:rPr>
              <a:t>los</a:t>
            </a:r>
            <a:r>
              <a:rPr lang="en-US" sz="2400" dirty="0">
                <a:solidFill>
                  <a:srgbClr val="FFFFFF"/>
                </a:solidFill>
                <a:latin typeface="Britannic Bold" panose="020B0903060703020204" pitchFamily="34" charset="0"/>
              </a:rPr>
              <a:t> </a:t>
            </a:r>
            <a:r>
              <a:rPr lang="es-419" sz="2400" dirty="0">
                <a:solidFill>
                  <a:srgbClr val="FFFFFF"/>
                </a:solidFill>
                <a:latin typeface="Britannic Bold" panose="020B0903060703020204" pitchFamily="34" charset="0"/>
              </a:rPr>
              <a:t>cuales</a:t>
            </a:r>
            <a:r>
              <a:rPr lang="en-US" sz="2400" dirty="0">
                <a:solidFill>
                  <a:srgbClr val="FFFFFF"/>
                </a:solidFill>
                <a:latin typeface="Britannic Bold" panose="020B0903060703020204" pitchFamily="34" charset="0"/>
              </a:rPr>
              <a:t> solo </a:t>
            </a:r>
            <a:r>
              <a:rPr lang="es-AR" sz="2400" dirty="0">
                <a:solidFill>
                  <a:srgbClr val="FFFFFF"/>
                </a:solidFill>
                <a:latin typeface="Britannic Bold" panose="020B0903060703020204" pitchFamily="34" charset="0"/>
              </a:rPr>
              <a:t>el</a:t>
            </a:r>
            <a:r>
              <a:rPr lang="en-US" sz="2400" dirty="0">
                <a:solidFill>
                  <a:srgbClr val="FFFFFF"/>
                </a:solidFill>
                <a:latin typeface="Britannic Bold" panose="020B0903060703020204" pitchFamily="34" charset="0"/>
              </a:rPr>
              <a:t> 15% son </a:t>
            </a:r>
            <a:r>
              <a:rPr lang="es-AR" sz="2400" dirty="0">
                <a:solidFill>
                  <a:srgbClr val="FFFFFF"/>
                </a:solidFill>
                <a:latin typeface="Britannic Bold" panose="020B0903060703020204" pitchFamily="34" charset="0"/>
              </a:rPr>
              <a:t>mujeres</a:t>
            </a:r>
            <a:r>
              <a:rPr lang="en-US" sz="2400" dirty="0">
                <a:solidFill>
                  <a:srgbClr val="FFFFFF"/>
                </a:solidFill>
                <a:latin typeface="Britannic Bold" panose="020B0903060703020204" pitchFamily="34" charset="0"/>
              </a:rPr>
              <a:t>.</a:t>
            </a:r>
            <a:br>
              <a:rPr lang="en-US" sz="2400" dirty="0">
                <a:solidFill>
                  <a:srgbClr val="FFFFFF"/>
                </a:solidFill>
                <a:latin typeface="Britannic Bold" panose="020B0903060703020204" pitchFamily="34" charset="0"/>
              </a:rPr>
            </a:br>
            <a:r>
              <a:rPr lang="es-AR" sz="2400" dirty="0">
                <a:solidFill>
                  <a:srgbClr val="FFFFFF"/>
                </a:solidFill>
                <a:latin typeface="Britannic Bold" panose="020B0903060703020204" pitchFamily="34" charset="0"/>
              </a:rPr>
              <a:t>Vemos</a:t>
            </a:r>
            <a:r>
              <a:rPr lang="en-US" sz="2400" dirty="0">
                <a:solidFill>
                  <a:srgbClr val="FFFFFF"/>
                </a:solidFill>
                <a:latin typeface="Britannic Bold" panose="020B0903060703020204" pitchFamily="34" charset="0"/>
              </a:rPr>
              <a:t> </a:t>
            </a:r>
            <a:r>
              <a:rPr lang="es-AR" sz="2400" dirty="0">
                <a:solidFill>
                  <a:srgbClr val="FFFFFF"/>
                </a:solidFill>
                <a:latin typeface="Britannic Bold" panose="020B0903060703020204" pitchFamily="34" charset="0"/>
              </a:rPr>
              <a:t>el</a:t>
            </a:r>
            <a:r>
              <a:rPr lang="en-US" sz="2400" dirty="0">
                <a:solidFill>
                  <a:srgbClr val="FFFFFF"/>
                </a:solidFill>
                <a:latin typeface="Britannic Bold" panose="020B0903060703020204" pitchFamily="34" charset="0"/>
              </a:rPr>
              <a:t> </a:t>
            </a:r>
            <a:r>
              <a:rPr lang="es-AR" sz="2400" dirty="0">
                <a:solidFill>
                  <a:srgbClr val="FFFFFF"/>
                </a:solidFill>
                <a:latin typeface="Britannic Bold" panose="020B0903060703020204" pitchFamily="34" charset="0"/>
              </a:rPr>
              <a:t>compromiso</a:t>
            </a:r>
            <a:r>
              <a:rPr lang="en-US" sz="2400" dirty="0">
                <a:solidFill>
                  <a:srgbClr val="FFFFFF"/>
                </a:solidFill>
                <a:latin typeface="Britannic Bold" panose="020B0903060703020204" pitchFamily="34" charset="0"/>
              </a:rPr>
              <a:t> del </a:t>
            </a:r>
            <a:r>
              <a:rPr lang="es-AR" sz="2400" dirty="0">
                <a:solidFill>
                  <a:srgbClr val="FFFFFF"/>
                </a:solidFill>
                <a:latin typeface="Britannic Bold" panose="020B0903060703020204" pitchFamily="34" charset="0"/>
              </a:rPr>
              <a:t>equipo</a:t>
            </a:r>
            <a:r>
              <a:rPr lang="en-US" sz="2400" dirty="0">
                <a:solidFill>
                  <a:srgbClr val="FFFFFF"/>
                </a:solidFill>
                <a:latin typeface="Britannic Bold" panose="020B0903060703020204" pitchFamily="34" charset="0"/>
              </a:rPr>
              <a:t> </a:t>
            </a:r>
            <a:r>
              <a:rPr lang="es-AR" sz="2400" dirty="0">
                <a:solidFill>
                  <a:srgbClr val="FFFFFF"/>
                </a:solidFill>
                <a:latin typeface="Britannic Bold" panose="020B0903060703020204" pitchFamily="34" charset="0"/>
              </a:rPr>
              <a:t>directivo</a:t>
            </a:r>
            <a:r>
              <a:rPr lang="en-US" sz="2400" dirty="0">
                <a:solidFill>
                  <a:srgbClr val="FFFFFF"/>
                </a:solidFill>
                <a:latin typeface="Britannic Bold" panose="020B0903060703020204" pitchFamily="34" charset="0"/>
              </a:rPr>
              <a:t> </a:t>
            </a:r>
            <a:r>
              <a:rPr lang="es-AR" sz="2400" dirty="0">
                <a:solidFill>
                  <a:srgbClr val="FFFFFF"/>
                </a:solidFill>
                <a:latin typeface="Britannic Bold" panose="020B0903060703020204" pitchFamily="34" charset="0"/>
              </a:rPr>
              <a:t>en</a:t>
            </a:r>
            <a:r>
              <a:rPr lang="en-US" sz="2400" dirty="0">
                <a:solidFill>
                  <a:srgbClr val="FFFFFF"/>
                </a:solidFill>
                <a:latin typeface="Britannic Bold" panose="020B0903060703020204" pitchFamily="34" charset="0"/>
              </a:rPr>
              <a:t> </a:t>
            </a:r>
            <a:r>
              <a:rPr lang="es-AR" sz="2400" dirty="0">
                <a:solidFill>
                  <a:srgbClr val="FFFFFF"/>
                </a:solidFill>
                <a:latin typeface="Britannic Bold" panose="020B0903060703020204" pitchFamily="34" charset="0"/>
              </a:rPr>
              <a:t>promover</a:t>
            </a:r>
            <a:r>
              <a:rPr lang="en-US" sz="2400" dirty="0">
                <a:solidFill>
                  <a:srgbClr val="FFFFFF"/>
                </a:solidFill>
                <a:latin typeface="Britannic Bold" panose="020B0903060703020204" pitchFamily="34" charset="0"/>
              </a:rPr>
              <a:t> </a:t>
            </a:r>
            <a:r>
              <a:rPr lang="es-AR" sz="2400" dirty="0">
                <a:solidFill>
                  <a:srgbClr val="FFFFFF"/>
                </a:solidFill>
                <a:latin typeface="Britannic Bold" panose="020B0903060703020204" pitchFamily="34" charset="0"/>
              </a:rPr>
              <a:t>el</a:t>
            </a:r>
            <a:r>
              <a:rPr lang="en-US" sz="2400" dirty="0">
                <a:solidFill>
                  <a:srgbClr val="FFFFFF"/>
                </a:solidFill>
                <a:latin typeface="Britannic Bold" panose="020B0903060703020204" pitchFamily="34" charset="0"/>
              </a:rPr>
              <a:t> </a:t>
            </a:r>
            <a:r>
              <a:rPr lang="es-AR" sz="2400" dirty="0">
                <a:solidFill>
                  <a:srgbClr val="FFFFFF"/>
                </a:solidFill>
                <a:latin typeface="Britannic Bold" panose="020B0903060703020204" pitchFamily="34" charset="0"/>
              </a:rPr>
              <a:t>ingreso</a:t>
            </a:r>
            <a:r>
              <a:rPr lang="en-US" sz="2400" dirty="0">
                <a:solidFill>
                  <a:srgbClr val="FFFFFF"/>
                </a:solidFill>
                <a:latin typeface="Britannic Bold" panose="020B0903060703020204" pitchFamily="34" charset="0"/>
              </a:rPr>
              <a:t> sin </a:t>
            </a:r>
            <a:r>
              <a:rPr lang="es-AR" sz="2400" dirty="0">
                <a:solidFill>
                  <a:srgbClr val="FFFFFF"/>
                </a:solidFill>
                <a:latin typeface="Britannic Bold" panose="020B0903060703020204" pitchFamily="34" charset="0"/>
              </a:rPr>
              <a:t>distinción</a:t>
            </a:r>
            <a:r>
              <a:rPr lang="en-US" sz="2400" dirty="0">
                <a:solidFill>
                  <a:srgbClr val="FFFFFF"/>
                </a:solidFill>
                <a:latin typeface="Britannic Bold" panose="020B0903060703020204" pitchFamily="34" charset="0"/>
              </a:rPr>
              <a:t> de </a:t>
            </a:r>
            <a:r>
              <a:rPr lang="es-AR" sz="2400" dirty="0">
                <a:solidFill>
                  <a:srgbClr val="FFFFFF"/>
                </a:solidFill>
                <a:latin typeface="Britannic Bold" panose="020B0903060703020204" pitchFamily="34" charset="0"/>
              </a:rPr>
              <a:t>genero</a:t>
            </a:r>
            <a:r>
              <a:rPr lang="en-US" sz="2400" dirty="0">
                <a:solidFill>
                  <a:srgbClr val="FFFFFF"/>
                </a:solidFill>
                <a:latin typeface="Britannic Bold" panose="020B0903060703020204" pitchFamily="34" charset="0"/>
              </a:rPr>
              <a:t> con las </a:t>
            </a:r>
            <a:r>
              <a:rPr lang="es-419" sz="2400" dirty="0">
                <a:solidFill>
                  <a:srgbClr val="FFFFFF"/>
                </a:solidFill>
                <a:latin typeface="Britannic Bold" panose="020B0903060703020204" pitchFamily="34" charset="0"/>
              </a:rPr>
              <a:t>visitas</a:t>
            </a:r>
            <a:r>
              <a:rPr lang="en-US" sz="2400" dirty="0">
                <a:solidFill>
                  <a:srgbClr val="FFFFFF"/>
                </a:solidFill>
                <a:latin typeface="Britannic Bold" panose="020B0903060703020204" pitchFamily="34" charset="0"/>
              </a:rPr>
              <a:t> de </a:t>
            </a:r>
            <a:r>
              <a:rPr lang="es-AR" sz="2400" dirty="0">
                <a:solidFill>
                  <a:srgbClr val="FFFFFF"/>
                </a:solidFill>
                <a:latin typeface="Britannic Bold" panose="020B0903060703020204" pitchFamily="34" charset="0"/>
              </a:rPr>
              <a:t>escuelas</a:t>
            </a:r>
            <a:r>
              <a:rPr lang="en-US" sz="2400" dirty="0">
                <a:solidFill>
                  <a:srgbClr val="FFFFFF"/>
                </a:solidFill>
                <a:latin typeface="Britannic Bold" panose="020B0903060703020204" pitchFamily="34" charset="0"/>
              </a:rPr>
              <a:t> </a:t>
            </a:r>
            <a:r>
              <a:rPr lang="es-AR" sz="2400" dirty="0">
                <a:solidFill>
                  <a:srgbClr val="FFFFFF"/>
                </a:solidFill>
                <a:latin typeface="Britannic Bold" panose="020B0903060703020204" pitchFamily="34" charset="0"/>
              </a:rPr>
              <a:t>primarias</a:t>
            </a:r>
            <a:r>
              <a:rPr lang="en-US" sz="2400" dirty="0">
                <a:solidFill>
                  <a:srgbClr val="FFFFFF"/>
                </a:solidFill>
                <a:latin typeface="Britannic Bold" panose="020B0903060703020204" pitchFamily="34" charset="0"/>
              </a:rPr>
              <a:t> que se </a:t>
            </a:r>
            <a:r>
              <a:rPr lang="es-AR" sz="2400" dirty="0">
                <a:solidFill>
                  <a:srgbClr val="FFFFFF"/>
                </a:solidFill>
                <a:latin typeface="Britannic Bold" panose="020B0903060703020204" pitchFamily="34" charset="0"/>
              </a:rPr>
              <a:t>hacen</a:t>
            </a:r>
            <a:r>
              <a:rPr lang="en-US" sz="2400" dirty="0">
                <a:solidFill>
                  <a:srgbClr val="FFFFFF"/>
                </a:solidFill>
                <a:latin typeface="Britannic Bold" panose="020B0903060703020204" pitchFamily="34" charset="0"/>
              </a:rPr>
              <a:t> </a:t>
            </a:r>
            <a:r>
              <a:rPr lang="es-AR" sz="2400" dirty="0">
                <a:solidFill>
                  <a:srgbClr val="FFFFFF"/>
                </a:solidFill>
                <a:latin typeface="Britannic Bold" panose="020B0903060703020204" pitchFamily="34" charset="0"/>
              </a:rPr>
              <a:t>todos</a:t>
            </a:r>
            <a:r>
              <a:rPr lang="en-US" sz="2400" dirty="0">
                <a:solidFill>
                  <a:srgbClr val="FFFFFF"/>
                </a:solidFill>
                <a:latin typeface="Britannic Bold" panose="020B0903060703020204" pitchFamily="34" charset="0"/>
              </a:rPr>
              <a:t> </a:t>
            </a:r>
            <a:r>
              <a:rPr lang="es-AR" sz="2400" dirty="0">
                <a:solidFill>
                  <a:srgbClr val="FFFFFF"/>
                </a:solidFill>
                <a:latin typeface="Britannic Bold" panose="020B0903060703020204" pitchFamily="34" charset="0"/>
              </a:rPr>
              <a:t>los</a:t>
            </a:r>
            <a:r>
              <a:rPr lang="en-US" sz="2400" dirty="0">
                <a:solidFill>
                  <a:srgbClr val="FFFFFF"/>
                </a:solidFill>
                <a:latin typeface="Britannic Bold" panose="020B0903060703020204" pitchFamily="34" charset="0"/>
              </a:rPr>
              <a:t> </a:t>
            </a:r>
            <a:r>
              <a:rPr lang="es-AR" sz="2400" dirty="0">
                <a:solidFill>
                  <a:srgbClr val="FFFFFF"/>
                </a:solidFill>
                <a:latin typeface="Britannic Bold" panose="020B0903060703020204" pitchFamily="34" charset="0"/>
              </a:rPr>
              <a:t>años</a:t>
            </a:r>
            <a:r>
              <a:rPr lang="en-US" sz="2400" dirty="0">
                <a:solidFill>
                  <a:srgbClr val="FFFFFF"/>
                </a:solidFill>
                <a:latin typeface="Britannic Bold" panose="020B0903060703020204" pitchFamily="34" charset="0"/>
              </a:rPr>
              <a:t>.</a:t>
            </a:r>
          </a:p>
        </p:txBody>
      </p:sp>
    </p:spTree>
    <p:extLst>
      <p:ext uri="{BB962C8B-B14F-4D97-AF65-F5344CB8AC3E}">
        <p14:creationId xmlns:p14="http://schemas.microsoft.com/office/powerpoint/2010/main" val="2870371803"/>
      </p:ext>
    </p:extLst>
  </p:cSld>
  <p:clrMapOvr>
    <a:overrideClrMapping bg1="dk1" tx1="lt1" bg2="dk2" tx2="lt2" accent1="accent1" accent2="accent2" accent3="accent3" accent4="accent4" accent5="accent5" accent6="accent6" hlink="hlink" folHlink="folHlink"/>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Imagen que contiene persona, interior, tabla, hombre&#10;&#10;Descripción generada automáticamente">
            <a:extLst>
              <a:ext uri="{FF2B5EF4-FFF2-40B4-BE49-F238E27FC236}">
                <a16:creationId xmlns:a16="http://schemas.microsoft.com/office/drawing/2014/main" id="{374ADDAC-00F1-EF79-F805-49EA931B38EF}"/>
              </a:ext>
            </a:extLst>
          </p:cNvPr>
          <p:cNvPicPr>
            <a:picLocks noChangeAspect="1"/>
          </p:cNvPicPr>
          <p:nvPr/>
        </p:nvPicPr>
        <p:blipFill rotWithShape="1">
          <a:blip r:embed="rId2">
            <a:extLst>
              <a:ext uri="{28A0092B-C50C-407E-A947-70E740481C1C}">
                <a14:useLocalDpi xmlns:a14="http://schemas.microsoft.com/office/drawing/2010/main" val="0"/>
              </a:ext>
            </a:extLst>
          </a:blip>
          <a:srcRect t="122" b="15292"/>
          <a:stretch/>
        </p:blipFill>
        <p:spPr>
          <a:xfrm>
            <a:off x="3" y="10"/>
            <a:ext cx="12191997" cy="6857988"/>
          </a:xfrm>
          <a:prstGeom prst="rect">
            <a:avLst/>
          </a:prstGeom>
        </p:spPr>
      </p:pic>
      <p:grpSp>
        <p:nvGrpSpPr>
          <p:cNvPr id="9" name="Group 8">
            <a:extLst>
              <a:ext uri="{FF2B5EF4-FFF2-40B4-BE49-F238E27FC236}">
                <a16:creationId xmlns:a16="http://schemas.microsoft.com/office/drawing/2014/main" id="{17F72E41-D8D7-F589-0125-D336DE2AF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598" y="21736"/>
            <a:ext cx="12206598" cy="6879745"/>
            <a:chOff x="-14598" y="21736"/>
            <a:chExt cx="12206598" cy="6879745"/>
          </a:xfrm>
        </p:grpSpPr>
        <p:sp>
          <p:nvSpPr>
            <p:cNvPr id="10" name="Rectangle 9">
              <a:extLst>
                <a:ext uri="{FF2B5EF4-FFF2-40B4-BE49-F238E27FC236}">
                  <a16:creationId xmlns:a16="http://schemas.microsoft.com/office/drawing/2014/main" id="{FC13EADE-3A56-21CF-6809-E58C7DDCB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4578264" y="-733992"/>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B1EA0F4-FEA8-8A8D-25F3-BCCDA3F4F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3832304"/>
              <a:ext cx="12192000" cy="3055057"/>
            </a:xfrm>
            <a:prstGeom prst="rect">
              <a:avLst/>
            </a:prstGeom>
            <a:gradFill flip="none" rotWithShape="1">
              <a:gsLst>
                <a:gs pos="0">
                  <a:schemeClr val="accent5"/>
                </a:gs>
                <a:gs pos="75000">
                  <a:schemeClr val="accent5">
                    <a:lumMod val="60000"/>
                    <a:lumOff val="40000"/>
                    <a:alpha val="0"/>
                  </a:schemeClr>
                </a:gs>
              </a:gsLst>
              <a:lin ang="55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2" name="Rectangle 11">
              <a:extLst>
                <a:ext uri="{FF2B5EF4-FFF2-40B4-BE49-F238E27FC236}">
                  <a16:creationId xmlns:a16="http://schemas.microsoft.com/office/drawing/2014/main" id="{DD3842CE-80A1-1110-8DDA-D6F18BE0C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7617204" y="1610686"/>
              <a:ext cx="4574794" cy="5290794"/>
            </a:xfrm>
            <a:prstGeom prst="rect">
              <a:avLst/>
            </a:prstGeom>
            <a:gradFill flip="none" rotWithShape="1">
              <a:gsLst>
                <a:gs pos="5000">
                  <a:schemeClr val="accent2"/>
                </a:gs>
                <a:gs pos="49000">
                  <a:schemeClr val="accent5">
                    <a:lumMod val="60000"/>
                    <a:lumOff val="40000"/>
                    <a:alpha val="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1C9318B-F00C-0365-EC3A-B46DF3523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4597" y="21736"/>
              <a:ext cx="3585523"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E92A2C8-D25D-5522-FFDD-CF5793AEF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06026" y="1712428"/>
              <a:ext cx="4354310" cy="5995557"/>
            </a:xfrm>
            <a:prstGeom prst="rect">
              <a:avLst/>
            </a:prstGeom>
            <a:gradFill flip="none" rotWithShape="1">
              <a:gsLst>
                <a:gs pos="0">
                  <a:schemeClr val="accent5">
                    <a:lumMod val="60000"/>
                    <a:lumOff val="40000"/>
                  </a:schemeClr>
                </a:gs>
                <a:gs pos="54000">
                  <a:schemeClr val="accent2">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ítulo 1">
            <a:extLst>
              <a:ext uri="{FF2B5EF4-FFF2-40B4-BE49-F238E27FC236}">
                <a16:creationId xmlns:a16="http://schemas.microsoft.com/office/drawing/2014/main" id="{B85B961A-B140-3034-E17C-A762897F47A9}"/>
              </a:ext>
            </a:extLst>
          </p:cNvPr>
          <p:cNvSpPr>
            <a:spLocks noGrp="1"/>
          </p:cNvSpPr>
          <p:nvPr>
            <p:ph type="title"/>
          </p:nvPr>
        </p:nvSpPr>
        <p:spPr>
          <a:xfrm>
            <a:off x="838200" y="3858867"/>
            <a:ext cx="9745717" cy="2804692"/>
          </a:xfrm>
          <a:solidFill>
            <a:srgbClr val="51749D"/>
          </a:solidFill>
        </p:spPr>
        <p:txBody>
          <a:bodyPr vert="horz" lIns="91440" tIns="45720" rIns="91440" bIns="45720" rtlCol="0" anchor="b">
            <a:normAutofit fontScale="90000"/>
          </a:bodyPr>
          <a:lstStyle/>
          <a:p>
            <a:r>
              <a:rPr lang="en-US" sz="3200" dirty="0">
                <a:solidFill>
                  <a:srgbClr val="FFFFFF"/>
                </a:solidFill>
                <a:latin typeface="Agency FB" panose="020B0503020202020204" pitchFamily="34" charset="0"/>
              </a:rPr>
              <a:t>Alumna de 3° </a:t>
            </a:r>
            <a:r>
              <a:rPr lang="es-AR" sz="3200" dirty="0">
                <a:solidFill>
                  <a:srgbClr val="FFFFFF"/>
                </a:solidFill>
                <a:latin typeface="Agency FB" panose="020B0503020202020204" pitchFamily="34" charset="0"/>
              </a:rPr>
              <a:t>ingresada</a:t>
            </a:r>
            <a:r>
              <a:rPr lang="en-US" sz="3200" dirty="0">
                <a:solidFill>
                  <a:srgbClr val="FFFFFF"/>
                </a:solidFill>
                <a:latin typeface="Agency FB" panose="020B0503020202020204" pitchFamily="34" charset="0"/>
              </a:rPr>
              <a:t> </a:t>
            </a:r>
            <a:r>
              <a:rPr lang="es-419" sz="3200" dirty="0">
                <a:solidFill>
                  <a:srgbClr val="FFFFFF"/>
                </a:solidFill>
                <a:latin typeface="Agency FB" panose="020B0503020202020204" pitchFamily="34" charset="0"/>
              </a:rPr>
              <a:t>este</a:t>
            </a:r>
            <a:r>
              <a:rPr lang="en-US" sz="3200" dirty="0">
                <a:solidFill>
                  <a:srgbClr val="FFFFFF"/>
                </a:solidFill>
                <a:latin typeface="Agency FB" panose="020B0503020202020204" pitchFamily="34" charset="0"/>
              </a:rPr>
              <a:t> </a:t>
            </a:r>
            <a:r>
              <a:rPr lang="es-AR" sz="3200" dirty="0">
                <a:solidFill>
                  <a:srgbClr val="FFFFFF"/>
                </a:solidFill>
                <a:latin typeface="Agency FB" panose="020B0503020202020204" pitchFamily="34" charset="0"/>
              </a:rPr>
              <a:t>año</a:t>
            </a:r>
            <a:br>
              <a:rPr lang="en-US" sz="2000" dirty="0">
                <a:solidFill>
                  <a:srgbClr val="FFFFFF"/>
                </a:solidFill>
                <a:latin typeface="Agency FB" panose="020B0503020202020204" pitchFamily="34" charset="0"/>
              </a:rPr>
            </a:br>
            <a:br>
              <a:rPr lang="en-US" sz="1400" dirty="0">
                <a:solidFill>
                  <a:srgbClr val="FFFFFF"/>
                </a:solidFill>
              </a:rPr>
            </a:br>
            <a:br>
              <a:rPr lang="en-US" sz="1400" dirty="0">
                <a:solidFill>
                  <a:srgbClr val="FFFFFF"/>
                </a:solidFill>
              </a:rPr>
            </a:br>
            <a:r>
              <a:rPr lang="en-US" sz="2200" dirty="0">
                <a:solidFill>
                  <a:srgbClr val="FFFFFF"/>
                </a:solidFill>
                <a:latin typeface="Bodoni MT" panose="02070603080606020203" pitchFamily="18" charset="0"/>
              </a:rPr>
              <a:t>“me </a:t>
            </a:r>
            <a:r>
              <a:rPr lang="es-AR" sz="2200" dirty="0">
                <a:solidFill>
                  <a:srgbClr val="FFFFFF"/>
                </a:solidFill>
                <a:latin typeface="Bodoni MT" panose="02070603080606020203" pitchFamily="18" charset="0"/>
              </a:rPr>
              <a:t>cambie</a:t>
            </a:r>
            <a:r>
              <a:rPr lang="en-US" sz="2200" dirty="0">
                <a:solidFill>
                  <a:srgbClr val="FFFFFF"/>
                </a:solidFill>
                <a:latin typeface="Bodoni MT" panose="02070603080606020203" pitchFamily="18" charset="0"/>
              </a:rPr>
              <a:t> a </a:t>
            </a:r>
            <a:r>
              <a:rPr lang="es-AR" sz="2200" dirty="0">
                <a:solidFill>
                  <a:srgbClr val="FFFFFF"/>
                </a:solidFill>
                <a:latin typeface="Bodoni MT" panose="02070603080606020203" pitchFamily="18" charset="0"/>
              </a:rPr>
              <a:t>esta</a:t>
            </a:r>
            <a:r>
              <a:rPr lang="en-US" sz="2200" dirty="0">
                <a:solidFill>
                  <a:srgbClr val="FFFFFF"/>
                </a:solidFill>
                <a:latin typeface="Bodoni MT" panose="02070603080606020203" pitchFamily="18" charset="0"/>
              </a:rPr>
              <a:t> </a:t>
            </a:r>
            <a:r>
              <a:rPr lang="es-AR" sz="2200" dirty="0">
                <a:solidFill>
                  <a:srgbClr val="FFFFFF"/>
                </a:solidFill>
                <a:latin typeface="Bodoni MT" panose="02070603080606020203" pitchFamily="18" charset="0"/>
              </a:rPr>
              <a:t>escuela</a:t>
            </a:r>
            <a:r>
              <a:rPr lang="en-US" sz="2200" dirty="0">
                <a:solidFill>
                  <a:srgbClr val="FFFFFF"/>
                </a:solidFill>
                <a:latin typeface="Bodoni MT" panose="02070603080606020203" pitchFamily="18" charset="0"/>
              </a:rPr>
              <a:t> </a:t>
            </a:r>
            <a:r>
              <a:rPr lang="es-AR" sz="2200" dirty="0">
                <a:solidFill>
                  <a:srgbClr val="FFFFFF"/>
                </a:solidFill>
                <a:latin typeface="Bodoni MT" panose="02070603080606020203" pitchFamily="18" charset="0"/>
              </a:rPr>
              <a:t>por</a:t>
            </a:r>
            <a:r>
              <a:rPr lang="en-US" sz="2200" dirty="0">
                <a:solidFill>
                  <a:srgbClr val="FFFFFF"/>
                </a:solidFill>
                <a:latin typeface="Bodoni MT" panose="02070603080606020203" pitchFamily="18" charset="0"/>
              </a:rPr>
              <a:t> un nuevo </a:t>
            </a:r>
            <a:r>
              <a:rPr lang="es-AR" sz="2200" dirty="0">
                <a:solidFill>
                  <a:srgbClr val="FFFFFF"/>
                </a:solidFill>
                <a:latin typeface="Bodoni MT" panose="02070603080606020203" pitchFamily="18" charset="0"/>
              </a:rPr>
              <a:t>comienzo</a:t>
            </a:r>
            <a:r>
              <a:rPr lang="en-US" sz="2200" dirty="0">
                <a:solidFill>
                  <a:srgbClr val="FFFFFF"/>
                </a:solidFill>
                <a:latin typeface="Bodoni MT" panose="02070603080606020203" pitchFamily="18" charset="0"/>
              </a:rPr>
              <a:t> y me gusto lo que propone </a:t>
            </a:r>
            <a:r>
              <a:rPr lang="es-AR" sz="2200" dirty="0">
                <a:solidFill>
                  <a:srgbClr val="FFFFFF"/>
                </a:solidFill>
                <a:latin typeface="Bodoni MT" panose="02070603080606020203" pitchFamily="18" charset="0"/>
              </a:rPr>
              <a:t>en</a:t>
            </a:r>
            <a:r>
              <a:rPr lang="en-US" sz="2200" dirty="0">
                <a:solidFill>
                  <a:srgbClr val="FFFFFF"/>
                </a:solidFill>
                <a:latin typeface="Bodoni MT" panose="02070603080606020203" pitchFamily="18" charset="0"/>
              </a:rPr>
              <a:t> </a:t>
            </a:r>
            <a:r>
              <a:rPr lang="es-AR" sz="2200" dirty="0">
                <a:solidFill>
                  <a:srgbClr val="FFFFFF"/>
                </a:solidFill>
                <a:latin typeface="Bodoni MT" panose="02070603080606020203" pitchFamily="18" charset="0"/>
              </a:rPr>
              <a:t>cuanto</a:t>
            </a:r>
            <a:r>
              <a:rPr lang="en-US" sz="2200" dirty="0">
                <a:solidFill>
                  <a:srgbClr val="FFFFFF"/>
                </a:solidFill>
                <a:latin typeface="Bodoni MT" panose="02070603080606020203" pitchFamily="18" charset="0"/>
              </a:rPr>
              <a:t> a </a:t>
            </a:r>
            <a:r>
              <a:rPr lang="es-AR" sz="2200" dirty="0">
                <a:solidFill>
                  <a:srgbClr val="FFFFFF"/>
                </a:solidFill>
                <a:latin typeface="Bodoni MT" panose="02070603080606020203" pitchFamily="18" charset="0"/>
              </a:rPr>
              <a:t>contenidos</a:t>
            </a:r>
            <a:r>
              <a:rPr lang="en-US" sz="2200" dirty="0">
                <a:solidFill>
                  <a:srgbClr val="FFFFFF"/>
                </a:solidFill>
                <a:latin typeface="Bodoni MT" panose="02070603080606020203" pitchFamily="18" charset="0"/>
              </a:rPr>
              <a:t> y </a:t>
            </a:r>
            <a:r>
              <a:rPr lang="es-AR" sz="2200" dirty="0">
                <a:solidFill>
                  <a:srgbClr val="FFFFFF"/>
                </a:solidFill>
                <a:latin typeface="Bodoni MT" panose="02070603080606020203" pitchFamily="18" charset="0"/>
              </a:rPr>
              <a:t>todo</a:t>
            </a:r>
            <a:r>
              <a:rPr lang="en-US" sz="2200" dirty="0">
                <a:solidFill>
                  <a:srgbClr val="FFFFFF"/>
                </a:solidFill>
                <a:latin typeface="Bodoni MT" panose="02070603080606020203" pitchFamily="18" charset="0"/>
              </a:rPr>
              <a:t> lo que es teller </a:t>
            </a:r>
            <a:r>
              <a:rPr lang="es-AR" sz="2200" dirty="0">
                <a:solidFill>
                  <a:srgbClr val="FFFFFF"/>
                </a:solidFill>
                <a:latin typeface="Bodoni MT" panose="02070603080606020203" pitchFamily="18" charset="0"/>
              </a:rPr>
              <a:t>pensando</a:t>
            </a:r>
            <a:r>
              <a:rPr lang="en-US" sz="2200" dirty="0">
                <a:solidFill>
                  <a:srgbClr val="FFFFFF"/>
                </a:solidFill>
                <a:latin typeface="Bodoni MT" panose="02070603080606020203" pitchFamily="18" charset="0"/>
              </a:rPr>
              <a:t> </a:t>
            </a:r>
            <a:r>
              <a:rPr lang="es-AR" sz="2200" dirty="0">
                <a:solidFill>
                  <a:srgbClr val="FFFFFF"/>
                </a:solidFill>
                <a:latin typeface="Bodoni MT" panose="02070603080606020203" pitchFamily="18" charset="0"/>
              </a:rPr>
              <a:t>en</a:t>
            </a:r>
            <a:r>
              <a:rPr lang="en-US" sz="2200" dirty="0">
                <a:solidFill>
                  <a:srgbClr val="FFFFFF"/>
                </a:solidFill>
                <a:latin typeface="Bodoni MT" panose="02070603080606020203" pitchFamily="18" charset="0"/>
              </a:rPr>
              <a:t> </a:t>
            </a:r>
            <a:r>
              <a:rPr lang="es-AR" sz="2200" dirty="0">
                <a:solidFill>
                  <a:srgbClr val="FFFFFF"/>
                </a:solidFill>
                <a:latin typeface="Bodoni MT" panose="02070603080606020203" pitchFamily="18" charset="0"/>
              </a:rPr>
              <a:t>una</a:t>
            </a:r>
            <a:r>
              <a:rPr lang="en-US" sz="2200" dirty="0">
                <a:solidFill>
                  <a:srgbClr val="FFFFFF"/>
                </a:solidFill>
                <a:latin typeface="Bodoni MT" panose="02070603080606020203" pitchFamily="18" charset="0"/>
              </a:rPr>
              <a:t> </a:t>
            </a:r>
            <a:r>
              <a:rPr lang="es-AR" sz="2200" dirty="0">
                <a:solidFill>
                  <a:srgbClr val="FFFFFF"/>
                </a:solidFill>
                <a:latin typeface="Bodoni MT" panose="02070603080606020203" pitchFamily="18" charset="0"/>
              </a:rPr>
              <a:t>futura</a:t>
            </a:r>
            <a:r>
              <a:rPr lang="en-US" sz="2200" dirty="0">
                <a:solidFill>
                  <a:srgbClr val="FFFFFF"/>
                </a:solidFill>
                <a:latin typeface="Bodoni MT" panose="02070603080606020203" pitchFamily="18" charset="0"/>
              </a:rPr>
              <a:t> </a:t>
            </a:r>
            <a:r>
              <a:rPr lang="es-AR" sz="2200" dirty="0">
                <a:solidFill>
                  <a:srgbClr val="FFFFFF"/>
                </a:solidFill>
                <a:latin typeface="Bodoni MT" panose="02070603080606020203" pitchFamily="18" charset="0"/>
              </a:rPr>
              <a:t>salida</a:t>
            </a:r>
            <a:r>
              <a:rPr lang="en-US" sz="2200" dirty="0">
                <a:solidFill>
                  <a:srgbClr val="FFFFFF"/>
                </a:solidFill>
                <a:latin typeface="Bodoni MT" panose="02070603080606020203" pitchFamily="18" charset="0"/>
              </a:rPr>
              <a:t> </a:t>
            </a:r>
            <a:r>
              <a:rPr lang="es-AR" sz="2200" dirty="0">
                <a:solidFill>
                  <a:srgbClr val="FFFFFF"/>
                </a:solidFill>
                <a:latin typeface="Bodoni MT" panose="02070603080606020203" pitchFamily="18" charset="0"/>
              </a:rPr>
              <a:t>laboral</a:t>
            </a:r>
            <a:r>
              <a:rPr lang="en-US" sz="2200" dirty="0">
                <a:solidFill>
                  <a:srgbClr val="FFFFFF"/>
                </a:solidFill>
                <a:latin typeface="Bodoni MT" panose="02070603080606020203" pitchFamily="18" charset="0"/>
              </a:rPr>
              <a:t>”</a:t>
            </a:r>
            <a:br>
              <a:rPr lang="en-US" sz="2200" dirty="0">
                <a:solidFill>
                  <a:srgbClr val="FFFFFF"/>
                </a:solidFill>
                <a:latin typeface="Bodoni MT" panose="02070603080606020203" pitchFamily="18" charset="0"/>
              </a:rPr>
            </a:br>
            <a:br>
              <a:rPr lang="en-US" sz="2200" dirty="0">
                <a:solidFill>
                  <a:srgbClr val="FFFFFF"/>
                </a:solidFill>
                <a:latin typeface="Bodoni MT" panose="02070603080606020203" pitchFamily="18" charset="0"/>
              </a:rPr>
            </a:br>
            <a:r>
              <a:rPr lang="en-US" sz="2200" dirty="0">
                <a:solidFill>
                  <a:srgbClr val="FFFFFF"/>
                </a:solidFill>
                <a:latin typeface="Bodoni MT" panose="02070603080606020203" pitchFamily="18" charset="0"/>
              </a:rPr>
              <a:t>“</a:t>
            </a:r>
            <a:r>
              <a:rPr lang="es-AR" sz="2200" dirty="0">
                <a:solidFill>
                  <a:srgbClr val="FFFFFF"/>
                </a:solidFill>
                <a:latin typeface="Bodoni MT" panose="02070603080606020203" pitchFamily="18" charset="0"/>
              </a:rPr>
              <a:t>ya</a:t>
            </a:r>
            <a:r>
              <a:rPr lang="en-US" sz="2200" dirty="0">
                <a:solidFill>
                  <a:srgbClr val="FFFFFF"/>
                </a:solidFill>
                <a:latin typeface="Bodoni MT" panose="02070603080606020203" pitchFamily="18" charset="0"/>
              </a:rPr>
              <a:t> </a:t>
            </a:r>
            <a:r>
              <a:rPr lang="es-AR" sz="2200" dirty="0">
                <a:solidFill>
                  <a:srgbClr val="FFFFFF"/>
                </a:solidFill>
                <a:latin typeface="Bodoni MT" panose="02070603080606020203" pitchFamily="18" charset="0"/>
              </a:rPr>
              <a:t>terminando</a:t>
            </a:r>
            <a:r>
              <a:rPr lang="en-US" sz="2200" dirty="0">
                <a:solidFill>
                  <a:srgbClr val="FFFFFF"/>
                </a:solidFill>
                <a:latin typeface="Bodoni MT" panose="02070603080606020203" pitchFamily="18" charset="0"/>
              </a:rPr>
              <a:t> mi primer </a:t>
            </a:r>
            <a:r>
              <a:rPr lang="es-AR" sz="2200" dirty="0">
                <a:solidFill>
                  <a:srgbClr val="FFFFFF"/>
                </a:solidFill>
                <a:latin typeface="Bodoni MT" panose="02070603080606020203" pitchFamily="18" charset="0"/>
              </a:rPr>
              <a:t>año</a:t>
            </a:r>
            <a:r>
              <a:rPr lang="en-US" sz="2200" dirty="0">
                <a:solidFill>
                  <a:srgbClr val="FFFFFF"/>
                </a:solidFill>
                <a:latin typeface="Bodoni MT" panose="02070603080606020203" pitchFamily="18" charset="0"/>
              </a:rPr>
              <a:t> </a:t>
            </a:r>
            <a:r>
              <a:rPr lang="es-AR" sz="2200" dirty="0">
                <a:solidFill>
                  <a:srgbClr val="FFFFFF"/>
                </a:solidFill>
                <a:latin typeface="Bodoni MT" panose="02070603080606020203" pitchFamily="18" charset="0"/>
              </a:rPr>
              <a:t>en</a:t>
            </a:r>
            <a:r>
              <a:rPr lang="en-US" sz="2200" dirty="0">
                <a:solidFill>
                  <a:srgbClr val="FFFFFF"/>
                </a:solidFill>
                <a:latin typeface="Bodoni MT" panose="02070603080606020203" pitchFamily="18" charset="0"/>
              </a:rPr>
              <a:t> la </a:t>
            </a:r>
            <a:r>
              <a:rPr lang="es-AR" sz="2200" dirty="0">
                <a:solidFill>
                  <a:srgbClr val="FFFFFF"/>
                </a:solidFill>
                <a:latin typeface="Bodoni MT" panose="02070603080606020203" pitchFamily="18" charset="0"/>
              </a:rPr>
              <a:t>institución</a:t>
            </a:r>
            <a:r>
              <a:rPr lang="en-US" sz="2200" dirty="0">
                <a:solidFill>
                  <a:srgbClr val="FFFFFF"/>
                </a:solidFill>
                <a:latin typeface="Bodoni MT" panose="02070603080606020203" pitchFamily="18" charset="0"/>
              </a:rPr>
              <a:t> </a:t>
            </a:r>
            <a:r>
              <a:rPr lang="es-AR" sz="2200" dirty="0">
                <a:solidFill>
                  <a:srgbClr val="FFFFFF"/>
                </a:solidFill>
                <a:latin typeface="Bodoni MT" panose="02070603080606020203" pitchFamily="18" charset="0"/>
              </a:rPr>
              <a:t>estoy</a:t>
            </a:r>
            <a:r>
              <a:rPr lang="en-US" sz="2200" dirty="0">
                <a:solidFill>
                  <a:srgbClr val="FFFFFF"/>
                </a:solidFill>
                <a:latin typeface="Bodoni MT" panose="02070603080606020203" pitchFamily="18" charset="0"/>
              </a:rPr>
              <a:t> </a:t>
            </a:r>
            <a:r>
              <a:rPr lang="es-419" sz="2200" dirty="0">
                <a:solidFill>
                  <a:srgbClr val="FFFFFF"/>
                </a:solidFill>
                <a:latin typeface="Bodoni MT" panose="02070603080606020203" pitchFamily="18" charset="0"/>
              </a:rPr>
              <a:t>conforme</a:t>
            </a:r>
            <a:r>
              <a:rPr lang="en-US" sz="2200" dirty="0">
                <a:solidFill>
                  <a:srgbClr val="FFFFFF"/>
                </a:solidFill>
                <a:latin typeface="Bodoni MT" panose="02070603080606020203" pitchFamily="18" charset="0"/>
              </a:rPr>
              <a:t> con mi </a:t>
            </a:r>
            <a:r>
              <a:rPr lang="es-AR" sz="2200" dirty="0">
                <a:solidFill>
                  <a:srgbClr val="FFFFFF"/>
                </a:solidFill>
                <a:latin typeface="Bodoni MT" panose="02070603080606020203" pitchFamily="18" charset="0"/>
              </a:rPr>
              <a:t>decisión</a:t>
            </a:r>
            <a:r>
              <a:rPr lang="en-US" sz="2200" dirty="0">
                <a:solidFill>
                  <a:srgbClr val="FFFFFF"/>
                </a:solidFill>
                <a:latin typeface="Bodoni MT" panose="02070603080606020203" pitchFamily="18" charset="0"/>
              </a:rPr>
              <a:t>”</a:t>
            </a:r>
            <a:br>
              <a:rPr lang="en-US" sz="2200" dirty="0">
                <a:solidFill>
                  <a:srgbClr val="FFFFFF"/>
                </a:solidFill>
                <a:latin typeface="Bodoni MT" panose="02070603080606020203" pitchFamily="18" charset="0"/>
              </a:rPr>
            </a:br>
            <a:br>
              <a:rPr lang="en-US" sz="2200" dirty="0">
                <a:solidFill>
                  <a:srgbClr val="FFFFFF"/>
                </a:solidFill>
                <a:latin typeface="Bodoni MT" panose="02070603080606020203" pitchFamily="18" charset="0"/>
              </a:rPr>
            </a:br>
            <a:r>
              <a:rPr lang="en-US" sz="2200" dirty="0">
                <a:solidFill>
                  <a:srgbClr val="FFFFFF"/>
                </a:solidFill>
                <a:latin typeface="Bodoni MT" panose="02070603080606020203" pitchFamily="18" charset="0"/>
              </a:rPr>
              <a:t>“</a:t>
            </a:r>
            <a:r>
              <a:rPr lang="es-AR" sz="2200" dirty="0">
                <a:solidFill>
                  <a:srgbClr val="FFFFFF"/>
                </a:solidFill>
                <a:latin typeface="Bodoni MT" panose="02070603080606020203" pitchFamily="18" charset="0"/>
              </a:rPr>
              <a:t>si</a:t>
            </a:r>
            <a:r>
              <a:rPr lang="en-US" sz="2200" dirty="0">
                <a:solidFill>
                  <a:srgbClr val="FFFFFF"/>
                </a:solidFill>
                <a:latin typeface="Bodoni MT" panose="02070603080606020203" pitchFamily="18" charset="0"/>
              </a:rPr>
              <a:t> bien </a:t>
            </a:r>
            <a:r>
              <a:rPr lang="es-AR" sz="2200" dirty="0">
                <a:solidFill>
                  <a:srgbClr val="FFFFFF"/>
                </a:solidFill>
                <a:latin typeface="Bodoni MT" panose="02070603080606020203" pitchFamily="18" charset="0"/>
              </a:rPr>
              <a:t>el</a:t>
            </a:r>
            <a:r>
              <a:rPr lang="en-US" sz="2200" dirty="0">
                <a:solidFill>
                  <a:srgbClr val="FFFFFF"/>
                </a:solidFill>
                <a:latin typeface="Bodoni MT" panose="02070603080606020203" pitchFamily="18" charset="0"/>
              </a:rPr>
              <a:t> </a:t>
            </a:r>
            <a:r>
              <a:rPr lang="es-AR" sz="2200" dirty="0">
                <a:solidFill>
                  <a:srgbClr val="FFFFFF"/>
                </a:solidFill>
                <a:latin typeface="Bodoni MT" panose="02070603080606020203" pitchFamily="18" charset="0"/>
              </a:rPr>
              <a:t>porcentaje</a:t>
            </a:r>
            <a:r>
              <a:rPr lang="en-US" sz="2200" dirty="0">
                <a:solidFill>
                  <a:srgbClr val="FFFFFF"/>
                </a:solidFill>
                <a:latin typeface="Bodoni MT" panose="02070603080606020203" pitchFamily="18" charset="0"/>
              </a:rPr>
              <a:t> de </a:t>
            </a:r>
            <a:r>
              <a:rPr lang="es-AR" sz="2200" dirty="0">
                <a:solidFill>
                  <a:srgbClr val="FFFFFF"/>
                </a:solidFill>
                <a:latin typeface="Bodoni MT" panose="02070603080606020203" pitchFamily="18" charset="0"/>
              </a:rPr>
              <a:t>varones</a:t>
            </a:r>
            <a:r>
              <a:rPr lang="en-US" sz="2200" dirty="0">
                <a:solidFill>
                  <a:srgbClr val="FFFFFF"/>
                </a:solidFill>
                <a:latin typeface="Bodoni MT" panose="02070603080606020203" pitchFamily="18" charset="0"/>
              </a:rPr>
              <a:t> </a:t>
            </a:r>
            <a:r>
              <a:rPr lang="es-419" sz="2200" dirty="0">
                <a:solidFill>
                  <a:srgbClr val="FFFFFF"/>
                </a:solidFill>
                <a:latin typeface="Bodoni MT" panose="02070603080606020203" pitchFamily="18" charset="0"/>
              </a:rPr>
              <a:t>sigue</a:t>
            </a:r>
            <a:r>
              <a:rPr lang="en-US" sz="2200" dirty="0">
                <a:solidFill>
                  <a:srgbClr val="FFFFFF"/>
                </a:solidFill>
                <a:latin typeface="Bodoni MT" panose="02070603080606020203" pitchFamily="18" charset="0"/>
              </a:rPr>
              <a:t> </a:t>
            </a:r>
            <a:r>
              <a:rPr lang="es-AR" sz="2200" dirty="0">
                <a:solidFill>
                  <a:srgbClr val="FFFFFF"/>
                </a:solidFill>
                <a:latin typeface="Bodoni MT" panose="02070603080606020203" pitchFamily="18" charset="0"/>
              </a:rPr>
              <a:t>siendo</a:t>
            </a:r>
            <a:r>
              <a:rPr lang="en-US" sz="2200" dirty="0">
                <a:solidFill>
                  <a:srgbClr val="FFFFFF"/>
                </a:solidFill>
                <a:latin typeface="Bodoni MT" panose="02070603080606020203" pitchFamily="18" charset="0"/>
              </a:rPr>
              <a:t> mayor me </a:t>
            </a:r>
            <a:r>
              <a:rPr lang="es-AR" sz="2200" dirty="0">
                <a:solidFill>
                  <a:srgbClr val="FFFFFF"/>
                </a:solidFill>
                <a:latin typeface="Bodoni MT" panose="02070603080606020203" pitchFamily="18" charset="0"/>
              </a:rPr>
              <a:t>siento</a:t>
            </a:r>
            <a:r>
              <a:rPr lang="en-US" sz="2200" dirty="0">
                <a:solidFill>
                  <a:srgbClr val="FFFFFF"/>
                </a:solidFill>
                <a:latin typeface="Bodoni MT" panose="02070603080606020203" pitchFamily="18" charset="0"/>
              </a:rPr>
              <a:t> </a:t>
            </a:r>
            <a:r>
              <a:rPr lang="es-AR" sz="2200" dirty="0">
                <a:solidFill>
                  <a:srgbClr val="FFFFFF"/>
                </a:solidFill>
                <a:latin typeface="Bodoni MT" panose="02070603080606020203" pitchFamily="18" charset="0"/>
              </a:rPr>
              <a:t>muy</a:t>
            </a:r>
            <a:r>
              <a:rPr lang="en-US" sz="2200" dirty="0">
                <a:solidFill>
                  <a:srgbClr val="FFFFFF"/>
                </a:solidFill>
                <a:latin typeface="Bodoni MT" panose="02070603080606020203" pitchFamily="18" charset="0"/>
              </a:rPr>
              <a:t> </a:t>
            </a:r>
            <a:r>
              <a:rPr lang="es-AR" sz="2200" dirty="0">
                <a:solidFill>
                  <a:srgbClr val="FFFFFF"/>
                </a:solidFill>
                <a:latin typeface="Bodoni MT" panose="02070603080606020203" pitchFamily="18" charset="0"/>
              </a:rPr>
              <a:t>cómoda</a:t>
            </a:r>
            <a:r>
              <a:rPr lang="en-US" sz="2200" dirty="0">
                <a:solidFill>
                  <a:srgbClr val="FFFFFF"/>
                </a:solidFill>
                <a:latin typeface="Bodoni MT" panose="02070603080606020203" pitchFamily="18" charset="0"/>
              </a:rPr>
              <a:t> </a:t>
            </a:r>
            <a:r>
              <a:rPr lang="es-AR" sz="2200" dirty="0">
                <a:solidFill>
                  <a:srgbClr val="FFFFFF"/>
                </a:solidFill>
                <a:latin typeface="Bodoni MT" panose="02070603080606020203" pitchFamily="18" charset="0"/>
              </a:rPr>
              <a:t>en</a:t>
            </a:r>
            <a:r>
              <a:rPr lang="en-US" sz="2200" dirty="0">
                <a:solidFill>
                  <a:srgbClr val="FFFFFF"/>
                </a:solidFill>
                <a:latin typeface="Bodoni MT" panose="02070603080606020203" pitchFamily="18" charset="0"/>
              </a:rPr>
              <a:t> la </a:t>
            </a:r>
            <a:r>
              <a:rPr lang="es-419" sz="2200" dirty="0">
                <a:solidFill>
                  <a:srgbClr val="FFFFFF"/>
                </a:solidFill>
                <a:latin typeface="Bodoni MT" panose="02070603080606020203" pitchFamily="18" charset="0"/>
              </a:rPr>
              <a:t>institución</a:t>
            </a:r>
            <a:r>
              <a:rPr lang="en-US" sz="2200" dirty="0">
                <a:solidFill>
                  <a:srgbClr val="FFFFFF"/>
                </a:solidFill>
                <a:latin typeface="Bodoni MT" panose="02070603080606020203" pitchFamily="18" charset="0"/>
              </a:rPr>
              <a:t>”</a:t>
            </a:r>
            <a:endParaRPr lang="en-US" sz="1800" dirty="0">
              <a:solidFill>
                <a:srgbClr val="FFFFFF"/>
              </a:solidFill>
              <a:latin typeface="Bodoni MT" panose="02070603080606020203" pitchFamily="18" charset="0"/>
            </a:endParaRPr>
          </a:p>
        </p:txBody>
      </p:sp>
    </p:spTree>
    <p:extLst>
      <p:ext uri="{BB962C8B-B14F-4D97-AF65-F5344CB8AC3E}">
        <p14:creationId xmlns:p14="http://schemas.microsoft.com/office/powerpoint/2010/main" val="41014393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13769</TotalTime>
  <Words>1071</Words>
  <Application>Microsoft Office PowerPoint</Application>
  <PresentationFormat>Panorámica</PresentationFormat>
  <Paragraphs>30</Paragraphs>
  <Slides>13</Slides>
  <Notes>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13</vt:i4>
      </vt:variant>
    </vt:vector>
  </HeadingPairs>
  <TitlesOfParts>
    <vt:vector size="28" baseType="lpstr">
      <vt:lpstr>Agency FB</vt:lpstr>
      <vt:lpstr>Amasis MT Pro Black</vt:lpstr>
      <vt:lpstr>Amasis MT Pro Light</vt:lpstr>
      <vt:lpstr>Amasis MT Pro Medium</vt:lpstr>
      <vt:lpstr>Arial</vt:lpstr>
      <vt:lpstr>Arial Rounded MT Bold</vt:lpstr>
      <vt:lpstr>Bahnschrift Condensed</vt:lpstr>
      <vt:lpstr>Bahnschrift SemiBold Condensed</vt:lpstr>
      <vt:lpstr>Bahnschrift SemiBold SemiConden</vt:lpstr>
      <vt:lpstr>Bernard MT Condensed</vt:lpstr>
      <vt:lpstr>Bodoni MT</vt:lpstr>
      <vt:lpstr>Britannic Bold</vt:lpstr>
      <vt:lpstr>Calibri</vt:lpstr>
      <vt:lpstr>Calibri Light</vt:lpstr>
      <vt:lpstr>Tema de Office</vt:lpstr>
      <vt:lpstr>Presentación de PowerPoint</vt:lpstr>
      <vt:lpstr>Presentación de PowerPoint</vt:lpstr>
      <vt:lpstr>Entrevista ex alumno:</vt:lpstr>
      <vt:lpstr>¡Primera alumna!</vt:lpstr>
      <vt:lpstr>Ex profesor:  “El ingreso de las chicas en las escuelas empezó a verse incrementado después del ’96, ’97 que hubo articulación con primaria.” “ Allí ya empezaron a entrar más chicas, el trato de los varones hacia las mujeres dejo de ser el mismo, no sé si era por celos o qué, había como una competencia”. </vt:lpstr>
      <vt:lpstr>Presentación de PowerPoint</vt:lpstr>
      <vt:lpstr>La actualidad en nuestra escuela técnica </vt:lpstr>
      <vt:lpstr>Hoy en día nuestra institución cuenta con más de 600 alumnos de los cuales solo el 15% son mujeres. Vemos el compromiso del equipo directivo en promover el ingreso sin distinción de genero con las visitas de escuelas primarias que se hacen todos los años.</vt:lpstr>
      <vt:lpstr>Alumna de 3° ingresada este año   “me cambie a esta escuela por un nuevo comienzo y me gusto lo que propone en cuanto a contenidos y todo lo que es teller pensando en una futura salida laboral”  “ya terminando mi primer año en la institución estoy conforme con mi decisión”  “si bien el porcentaje de varones sigue siendo mayor me siento muy cómoda en la institución”</vt:lpstr>
      <vt:lpstr>Ingresé en esta institución por mis papas, si yo tuviera que elegirla  nuevamente, lo haría siempre. Elegí está orientación por la salida laboral y por mis gustos. La tecnicatura te abre un montón de puertas, además que salimos con muchas cosas aprendidas, que sirven para el día a día de nuestras vidas. En mi salón soy la única mujer, siempre me sentí muy cómoda con mis compañeros y profesores, nunca inferior o desigual.</vt:lpstr>
      <vt:lpstr>Pasantía de la alumna en una empresa </vt:lpstr>
      <vt:lpstr>Presentación de PowerPoint</vt:lpstr>
      <vt:lpstr> 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VANINA FRANCESCA FERRARO TRIPPANO</dc:creator>
  <cp:lastModifiedBy>VANINA FRANCESCA FERRARO TRIPPANO</cp:lastModifiedBy>
  <cp:revision>16</cp:revision>
  <dcterms:created xsi:type="dcterms:W3CDTF">2023-09-12T20:33:59Z</dcterms:created>
  <dcterms:modified xsi:type="dcterms:W3CDTF">2023-11-14T20:56:09Z</dcterms:modified>
</cp:coreProperties>
</file>