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8" r:id="rId7"/>
    <p:sldId id="260" r:id="rId8"/>
    <p:sldId id="262" r:id="rId9"/>
    <p:sldId id="263" r:id="rId10"/>
    <p:sldId id="264" r:id="rId11"/>
    <p:sldId id="267" r:id="rId12"/>
    <p:sldId id="265" r:id="rId13"/>
    <p:sldId id="266" r:id="rId14"/>
    <p:sldId id="270" r:id="rId15"/>
    <p:sldId id="271" r:id="rId16"/>
    <p:sldId id="272" r:id="rId17"/>
    <p:sldId id="273" r:id="rId18"/>
    <p:sldId id="26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2" d="100"/>
          <a:sy n="62" d="100"/>
        </p:scale>
        <p:origin x="798"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n-U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a:p>
        </p:txBody>
      </p:sp>
      <p:sp>
        <p:nvSpPr>
          <p:cNvPr id="4" name="Marcador de fecha 3"/>
          <p:cNvSpPr>
            <a:spLocks noGrp="1"/>
          </p:cNvSpPr>
          <p:nvPr>
            <p:ph type="dt" sz="half" idx="10"/>
          </p:nvPr>
        </p:nvSpPr>
        <p:spPr/>
        <p:txBody>
          <a:bodyPr/>
          <a:lstStyle/>
          <a:p>
            <a:fld id="{51FB2E10-1598-47DB-92B0-98BEC652CF38}" type="datetimeFigureOut">
              <a:rPr lang="en-US" smtClean="0"/>
              <a:t>11/4/2024</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8749E8C7-25D9-4686-A573-06E4067EB9E7}" type="slidenum">
              <a:rPr lang="en-US" smtClean="0"/>
              <a:t>‹Nº›</a:t>
            </a:fld>
            <a:endParaRPr lang="en-US"/>
          </a:p>
        </p:txBody>
      </p:sp>
    </p:spTree>
    <p:extLst>
      <p:ext uri="{BB962C8B-B14F-4D97-AF65-F5344CB8AC3E}">
        <p14:creationId xmlns:p14="http://schemas.microsoft.com/office/powerpoint/2010/main" val="931411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51FB2E10-1598-47DB-92B0-98BEC652CF38}" type="datetimeFigureOut">
              <a:rPr lang="en-US" smtClean="0"/>
              <a:t>11/4/2024</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8749E8C7-25D9-4686-A573-06E4067EB9E7}" type="slidenum">
              <a:rPr lang="en-US" smtClean="0"/>
              <a:t>‹Nº›</a:t>
            </a:fld>
            <a:endParaRPr lang="en-US"/>
          </a:p>
        </p:txBody>
      </p:sp>
    </p:spTree>
    <p:extLst>
      <p:ext uri="{BB962C8B-B14F-4D97-AF65-F5344CB8AC3E}">
        <p14:creationId xmlns:p14="http://schemas.microsoft.com/office/powerpoint/2010/main" val="734994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n-U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51FB2E10-1598-47DB-92B0-98BEC652CF38}" type="datetimeFigureOut">
              <a:rPr lang="en-US" smtClean="0"/>
              <a:t>11/4/2024</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8749E8C7-25D9-4686-A573-06E4067EB9E7}" type="slidenum">
              <a:rPr lang="en-US" smtClean="0"/>
              <a:t>‹Nº›</a:t>
            </a:fld>
            <a:endParaRPr lang="en-US"/>
          </a:p>
        </p:txBody>
      </p:sp>
    </p:spTree>
    <p:extLst>
      <p:ext uri="{BB962C8B-B14F-4D97-AF65-F5344CB8AC3E}">
        <p14:creationId xmlns:p14="http://schemas.microsoft.com/office/powerpoint/2010/main" val="241723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51FB2E10-1598-47DB-92B0-98BEC652CF38}" type="datetimeFigureOut">
              <a:rPr lang="en-US" smtClean="0"/>
              <a:t>11/4/2024</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8749E8C7-25D9-4686-A573-06E4067EB9E7}" type="slidenum">
              <a:rPr lang="en-US" smtClean="0"/>
              <a:t>‹Nº›</a:t>
            </a:fld>
            <a:endParaRPr lang="en-US"/>
          </a:p>
        </p:txBody>
      </p:sp>
    </p:spTree>
    <p:extLst>
      <p:ext uri="{BB962C8B-B14F-4D97-AF65-F5344CB8AC3E}">
        <p14:creationId xmlns:p14="http://schemas.microsoft.com/office/powerpoint/2010/main" val="3638105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51FB2E10-1598-47DB-92B0-98BEC652CF38}" type="datetimeFigureOut">
              <a:rPr lang="en-US" smtClean="0"/>
              <a:t>11/4/2024</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8749E8C7-25D9-4686-A573-06E4067EB9E7}" type="slidenum">
              <a:rPr lang="en-US" smtClean="0"/>
              <a:t>‹Nº›</a:t>
            </a:fld>
            <a:endParaRPr lang="en-US"/>
          </a:p>
        </p:txBody>
      </p:sp>
    </p:spTree>
    <p:extLst>
      <p:ext uri="{BB962C8B-B14F-4D97-AF65-F5344CB8AC3E}">
        <p14:creationId xmlns:p14="http://schemas.microsoft.com/office/powerpoint/2010/main" val="2046376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Marcador de fecha 4"/>
          <p:cNvSpPr>
            <a:spLocks noGrp="1"/>
          </p:cNvSpPr>
          <p:nvPr>
            <p:ph type="dt" sz="half" idx="10"/>
          </p:nvPr>
        </p:nvSpPr>
        <p:spPr/>
        <p:txBody>
          <a:bodyPr/>
          <a:lstStyle/>
          <a:p>
            <a:fld id="{51FB2E10-1598-47DB-92B0-98BEC652CF38}" type="datetimeFigureOut">
              <a:rPr lang="en-US" smtClean="0"/>
              <a:t>11/4/2024</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8749E8C7-25D9-4686-A573-06E4067EB9E7}" type="slidenum">
              <a:rPr lang="en-US" smtClean="0"/>
              <a:t>‹Nº›</a:t>
            </a:fld>
            <a:endParaRPr lang="en-US"/>
          </a:p>
        </p:txBody>
      </p:sp>
    </p:spTree>
    <p:extLst>
      <p:ext uri="{BB962C8B-B14F-4D97-AF65-F5344CB8AC3E}">
        <p14:creationId xmlns:p14="http://schemas.microsoft.com/office/powerpoint/2010/main" val="3358046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Marcador de fecha 6"/>
          <p:cNvSpPr>
            <a:spLocks noGrp="1"/>
          </p:cNvSpPr>
          <p:nvPr>
            <p:ph type="dt" sz="half" idx="10"/>
          </p:nvPr>
        </p:nvSpPr>
        <p:spPr/>
        <p:txBody>
          <a:bodyPr/>
          <a:lstStyle/>
          <a:p>
            <a:fld id="{51FB2E10-1598-47DB-92B0-98BEC652CF38}" type="datetimeFigureOut">
              <a:rPr lang="en-US" smtClean="0"/>
              <a:t>11/4/2024</a:t>
            </a:fld>
            <a:endParaRPr lang="en-US"/>
          </a:p>
        </p:txBody>
      </p:sp>
      <p:sp>
        <p:nvSpPr>
          <p:cNvPr id="8" name="Marcador de pie de página 7"/>
          <p:cNvSpPr>
            <a:spLocks noGrp="1"/>
          </p:cNvSpPr>
          <p:nvPr>
            <p:ph type="ftr" sz="quarter" idx="11"/>
          </p:nvPr>
        </p:nvSpPr>
        <p:spPr/>
        <p:txBody>
          <a:bodyPr/>
          <a:lstStyle/>
          <a:p>
            <a:endParaRPr lang="en-US"/>
          </a:p>
        </p:txBody>
      </p:sp>
      <p:sp>
        <p:nvSpPr>
          <p:cNvPr id="9" name="Marcador de número de diapositiva 8"/>
          <p:cNvSpPr>
            <a:spLocks noGrp="1"/>
          </p:cNvSpPr>
          <p:nvPr>
            <p:ph type="sldNum" sz="quarter" idx="12"/>
          </p:nvPr>
        </p:nvSpPr>
        <p:spPr/>
        <p:txBody>
          <a:bodyPr/>
          <a:lstStyle/>
          <a:p>
            <a:fld id="{8749E8C7-25D9-4686-A573-06E4067EB9E7}" type="slidenum">
              <a:rPr lang="en-US" smtClean="0"/>
              <a:t>‹Nº›</a:t>
            </a:fld>
            <a:endParaRPr lang="en-US"/>
          </a:p>
        </p:txBody>
      </p:sp>
    </p:spTree>
    <p:extLst>
      <p:ext uri="{BB962C8B-B14F-4D97-AF65-F5344CB8AC3E}">
        <p14:creationId xmlns:p14="http://schemas.microsoft.com/office/powerpoint/2010/main" val="1124302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fecha 2"/>
          <p:cNvSpPr>
            <a:spLocks noGrp="1"/>
          </p:cNvSpPr>
          <p:nvPr>
            <p:ph type="dt" sz="half" idx="10"/>
          </p:nvPr>
        </p:nvSpPr>
        <p:spPr/>
        <p:txBody>
          <a:bodyPr/>
          <a:lstStyle/>
          <a:p>
            <a:fld id="{51FB2E10-1598-47DB-92B0-98BEC652CF38}" type="datetimeFigureOut">
              <a:rPr lang="en-US" smtClean="0"/>
              <a:t>11/4/2024</a:t>
            </a:fld>
            <a:endParaRPr lang="en-US"/>
          </a:p>
        </p:txBody>
      </p:sp>
      <p:sp>
        <p:nvSpPr>
          <p:cNvPr id="4" name="Marcador de pie de página 3"/>
          <p:cNvSpPr>
            <a:spLocks noGrp="1"/>
          </p:cNvSpPr>
          <p:nvPr>
            <p:ph type="ftr" sz="quarter" idx="11"/>
          </p:nvPr>
        </p:nvSpPr>
        <p:spPr/>
        <p:txBody>
          <a:bodyPr/>
          <a:lstStyle/>
          <a:p>
            <a:endParaRPr lang="en-US"/>
          </a:p>
        </p:txBody>
      </p:sp>
      <p:sp>
        <p:nvSpPr>
          <p:cNvPr id="5" name="Marcador de número de diapositiva 4"/>
          <p:cNvSpPr>
            <a:spLocks noGrp="1"/>
          </p:cNvSpPr>
          <p:nvPr>
            <p:ph type="sldNum" sz="quarter" idx="12"/>
          </p:nvPr>
        </p:nvSpPr>
        <p:spPr/>
        <p:txBody>
          <a:bodyPr/>
          <a:lstStyle/>
          <a:p>
            <a:fld id="{8749E8C7-25D9-4686-A573-06E4067EB9E7}" type="slidenum">
              <a:rPr lang="en-US" smtClean="0"/>
              <a:t>‹Nº›</a:t>
            </a:fld>
            <a:endParaRPr lang="en-US"/>
          </a:p>
        </p:txBody>
      </p:sp>
    </p:spTree>
    <p:extLst>
      <p:ext uri="{BB962C8B-B14F-4D97-AF65-F5344CB8AC3E}">
        <p14:creationId xmlns:p14="http://schemas.microsoft.com/office/powerpoint/2010/main" val="31518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51FB2E10-1598-47DB-92B0-98BEC652CF38}" type="datetimeFigureOut">
              <a:rPr lang="en-US" smtClean="0"/>
              <a:t>11/4/2024</a:t>
            </a:fld>
            <a:endParaRPr lang="en-US"/>
          </a:p>
        </p:txBody>
      </p:sp>
      <p:sp>
        <p:nvSpPr>
          <p:cNvPr id="3" name="Marcador de pie de página 2"/>
          <p:cNvSpPr>
            <a:spLocks noGrp="1"/>
          </p:cNvSpPr>
          <p:nvPr>
            <p:ph type="ftr" sz="quarter" idx="11"/>
          </p:nvPr>
        </p:nvSpPr>
        <p:spPr/>
        <p:txBody>
          <a:bodyPr/>
          <a:lstStyle/>
          <a:p>
            <a:endParaRPr lang="en-US"/>
          </a:p>
        </p:txBody>
      </p:sp>
      <p:sp>
        <p:nvSpPr>
          <p:cNvPr id="4" name="Marcador de número de diapositiva 3"/>
          <p:cNvSpPr>
            <a:spLocks noGrp="1"/>
          </p:cNvSpPr>
          <p:nvPr>
            <p:ph type="sldNum" sz="quarter" idx="12"/>
          </p:nvPr>
        </p:nvSpPr>
        <p:spPr/>
        <p:txBody>
          <a:bodyPr/>
          <a:lstStyle/>
          <a:p>
            <a:fld id="{8749E8C7-25D9-4686-A573-06E4067EB9E7}" type="slidenum">
              <a:rPr lang="en-US" smtClean="0"/>
              <a:t>‹Nº›</a:t>
            </a:fld>
            <a:endParaRPr lang="en-US"/>
          </a:p>
        </p:txBody>
      </p:sp>
    </p:spTree>
    <p:extLst>
      <p:ext uri="{BB962C8B-B14F-4D97-AF65-F5344CB8AC3E}">
        <p14:creationId xmlns:p14="http://schemas.microsoft.com/office/powerpoint/2010/main" val="2408086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51FB2E10-1598-47DB-92B0-98BEC652CF38}" type="datetimeFigureOut">
              <a:rPr lang="en-US" smtClean="0"/>
              <a:t>11/4/2024</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8749E8C7-25D9-4686-A573-06E4067EB9E7}" type="slidenum">
              <a:rPr lang="en-US" smtClean="0"/>
              <a:t>‹Nº›</a:t>
            </a:fld>
            <a:endParaRPr lang="en-US"/>
          </a:p>
        </p:txBody>
      </p:sp>
    </p:spTree>
    <p:extLst>
      <p:ext uri="{BB962C8B-B14F-4D97-AF65-F5344CB8AC3E}">
        <p14:creationId xmlns:p14="http://schemas.microsoft.com/office/powerpoint/2010/main" val="96045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51FB2E10-1598-47DB-92B0-98BEC652CF38}" type="datetimeFigureOut">
              <a:rPr lang="en-US" smtClean="0"/>
              <a:t>11/4/2024</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8749E8C7-25D9-4686-A573-06E4067EB9E7}" type="slidenum">
              <a:rPr lang="en-US" smtClean="0"/>
              <a:t>‹Nº›</a:t>
            </a:fld>
            <a:endParaRPr lang="en-US"/>
          </a:p>
        </p:txBody>
      </p:sp>
    </p:spTree>
    <p:extLst>
      <p:ext uri="{BB962C8B-B14F-4D97-AF65-F5344CB8AC3E}">
        <p14:creationId xmlns:p14="http://schemas.microsoft.com/office/powerpoint/2010/main" val="3805680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FB2E10-1598-47DB-92B0-98BEC652CF38}" type="datetimeFigureOut">
              <a:rPr lang="en-US" smtClean="0"/>
              <a:t>11/4/2024</a:t>
            </a:fld>
            <a:endParaRPr lang="en-U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49E8C7-25D9-4686-A573-06E4067EB9E7}" type="slidenum">
              <a:rPr lang="en-US" smtClean="0"/>
              <a:t>‹Nº›</a:t>
            </a:fld>
            <a:endParaRPr lang="en-US"/>
          </a:p>
        </p:txBody>
      </p:sp>
    </p:spTree>
    <p:extLst>
      <p:ext uri="{BB962C8B-B14F-4D97-AF65-F5344CB8AC3E}">
        <p14:creationId xmlns:p14="http://schemas.microsoft.com/office/powerpoint/2010/main" val="527072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319284" y="1651379"/>
            <a:ext cx="9162197" cy="2527324"/>
          </a:xfrm>
        </p:spPr>
        <p:txBody>
          <a:bodyPr anchor="ctr"/>
          <a:lstStyle/>
          <a:p>
            <a:r>
              <a:rPr lang="es-AR" dirty="0" smtClean="0">
                <a:latin typeface="Baskerville Old Face" panose="02020602080505020303" pitchFamily="18" charset="0"/>
              </a:rPr>
              <a:t>Proyecto</a:t>
            </a:r>
            <a:r>
              <a:rPr lang="es-AR" dirty="0" smtClean="0"/>
              <a:t> </a:t>
            </a:r>
            <a:br>
              <a:rPr lang="es-AR" dirty="0" smtClean="0"/>
            </a:br>
            <a:r>
              <a:rPr lang="es-AR" dirty="0" smtClean="0"/>
              <a:t>“</a:t>
            </a:r>
            <a:r>
              <a:rPr lang="es-AR" dirty="0">
                <a:latin typeface="Curlz MT" panose="04040404050702020202" pitchFamily="82" charset="0"/>
              </a:rPr>
              <a:t>D</a:t>
            </a:r>
            <a:r>
              <a:rPr lang="es-AR" dirty="0" smtClean="0">
                <a:latin typeface="Curlz MT" panose="04040404050702020202" pitchFamily="82" charset="0"/>
              </a:rPr>
              <a:t>erecho a ser niño</a:t>
            </a:r>
            <a:r>
              <a:rPr lang="es-AR" dirty="0" smtClean="0"/>
              <a:t>”</a:t>
            </a:r>
            <a:endParaRPr lang="en-US" dirty="0"/>
          </a:p>
        </p:txBody>
      </p:sp>
      <p:sp>
        <p:nvSpPr>
          <p:cNvPr id="3" name="Subtítulo 2"/>
          <p:cNvSpPr>
            <a:spLocks noGrp="1"/>
          </p:cNvSpPr>
          <p:nvPr>
            <p:ph type="subTitle" idx="1"/>
          </p:nvPr>
        </p:nvSpPr>
        <p:spPr>
          <a:xfrm flipH="1">
            <a:off x="-925773" y="5786650"/>
            <a:ext cx="486769" cy="1409131"/>
          </a:xfrm>
        </p:spPr>
        <p:txBody>
          <a:bodyPr/>
          <a:lstStyle/>
          <a:p>
            <a:endParaRPr lang="en-US" dirty="0"/>
          </a:p>
        </p:txBody>
      </p:sp>
    </p:spTree>
    <p:extLst>
      <p:ext uri="{BB962C8B-B14F-4D97-AF65-F5344CB8AC3E}">
        <p14:creationId xmlns:p14="http://schemas.microsoft.com/office/powerpoint/2010/main" val="257271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3378199"/>
            <a:ext cx="9144000" cy="131763"/>
          </a:xfrm>
        </p:spPr>
        <p:txBody>
          <a:bodyPr>
            <a:noAutofit/>
          </a:bodyPr>
          <a:lstStyle/>
          <a:p>
            <a:r>
              <a:rPr lang="es-AR" sz="800" dirty="0" smtClean="0"/>
              <a:t>.</a:t>
            </a:r>
            <a:endParaRPr lang="en-US" sz="800" dirty="0"/>
          </a:p>
        </p:txBody>
      </p:sp>
      <p:sp>
        <p:nvSpPr>
          <p:cNvPr id="3" name="Subtítulo 2"/>
          <p:cNvSpPr>
            <a:spLocks noGrp="1"/>
          </p:cNvSpPr>
          <p:nvPr>
            <p:ph type="subTitle" idx="1"/>
          </p:nvPr>
        </p:nvSpPr>
        <p:spPr>
          <a:xfrm>
            <a:off x="203200" y="495300"/>
            <a:ext cx="11836400" cy="6146800"/>
          </a:xfrm>
        </p:spPr>
        <p:txBody>
          <a:bodyPr>
            <a:normAutofit/>
          </a:bodyPr>
          <a:lstStyle/>
          <a:p>
            <a:r>
              <a:rPr lang="es-MX" sz="3600" dirty="0">
                <a:latin typeface="Baskerville Old Face" panose="02020602080505020303" pitchFamily="18" charset="0"/>
              </a:rPr>
              <a:t>LEYES  NACIONALES QUE PROTEGEN A L@S NIÑ@S DEL TRABAJO INFANTIL EN </a:t>
            </a:r>
            <a:r>
              <a:rPr lang="es-MX" sz="3600" dirty="0" smtClean="0">
                <a:latin typeface="Baskerville Old Face" panose="02020602080505020303" pitchFamily="18" charset="0"/>
              </a:rPr>
              <a:t>NUESTRO PAIS</a:t>
            </a:r>
          </a:p>
          <a:p>
            <a:r>
              <a:rPr lang="es-MX" dirty="0" smtClean="0"/>
              <a:t> </a:t>
            </a:r>
            <a:r>
              <a:rPr lang="es-MX" sz="2800" dirty="0"/>
              <a:t>Ley 26.061| "Ley de Protección integral de los derechos de niños, niñas y adolescentes</a:t>
            </a:r>
            <a:r>
              <a:rPr lang="es-MX" sz="2800" dirty="0" smtClean="0"/>
              <a:t>".</a:t>
            </a:r>
          </a:p>
          <a:p>
            <a:r>
              <a:rPr lang="es-MX" sz="2800" dirty="0" smtClean="0"/>
              <a:t> </a:t>
            </a:r>
            <a:r>
              <a:rPr lang="es-MX" sz="2800" dirty="0"/>
              <a:t>Ley 26.390| "Prohibición del trabajo infantil y Protección del trabajo adolescente". </a:t>
            </a:r>
            <a:endParaRPr lang="es-MX" sz="2800" dirty="0" smtClean="0"/>
          </a:p>
          <a:p>
            <a:r>
              <a:rPr lang="es-MX" sz="2800" dirty="0" smtClean="0"/>
              <a:t>Contiene </a:t>
            </a:r>
            <a:r>
              <a:rPr lang="es-MX" sz="2800" dirty="0"/>
              <a:t>modificaciones a la Ley de Contrato de Trabajo 20744, Decreto-Ley 326/56 de Servicio Doméstico, Régimen Nacional de Trabajo Agrario 22248, Ley de Asociaciones Sindicales 23551, Ley de Reforma Laboral 25013 Ley 26.727| de trabajo agrario Ley 26844 | de contrato de trabajo para personal de casas </a:t>
            </a:r>
            <a:r>
              <a:rPr lang="es-MX" sz="2800" dirty="0" smtClean="0"/>
              <a:t>particulares Ley </a:t>
            </a:r>
            <a:r>
              <a:rPr lang="es-MX" sz="2800" dirty="0"/>
              <a:t>26847 |del artículo 148 bis del Código Penal Decreto 4910/57 | del trabajo de menores en Actividades </a:t>
            </a:r>
            <a:r>
              <a:rPr lang="es-MX" sz="2800" dirty="0" smtClean="0"/>
              <a:t>Artísticas.</a:t>
            </a:r>
            <a:endParaRPr lang="en-US" sz="2800" dirty="0"/>
          </a:p>
        </p:txBody>
      </p:sp>
    </p:spTree>
    <p:extLst>
      <p:ext uri="{BB962C8B-B14F-4D97-AF65-F5344CB8AC3E}">
        <p14:creationId xmlns:p14="http://schemas.microsoft.com/office/powerpoint/2010/main" val="780175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22069" y="496390"/>
            <a:ext cx="11678194" cy="1502227"/>
          </a:xfrm>
        </p:spPr>
        <p:txBody>
          <a:bodyPr>
            <a:normAutofit/>
          </a:bodyPr>
          <a:lstStyle/>
          <a:p>
            <a:r>
              <a:rPr lang="es-MX" sz="4400" dirty="0" smtClean="0">
                <a:latin typeface="Baskerville Old Face" panose="02020602080505020303" pitchFamily="18" charset="0"/>
              </a:rPr>
              <a:t>Charla </a:t>
            </a:r>
            <a:r>
              <a:rPr lang="es-MX" sz="4400" dirty="0">
                <a:latin typeface="Baskerville Old Face" panose="02020602080505020303" pitchFamily="18" charset="0"/>
              </a:rPr>
              <a:t>Lito </a:t>
            </a:r>
            <a:r>
              <a:rPr lang="es-MX" sz="4400" dirty="0" err="1" smtClean="0">
                <a:latin typeface="Baskerville Old Face" panose="02020602080505020303" pitchFamily="18" charset="0"/>
              </a:rPr>
              <a:t>Abregù</a:t>
            </a:r>
            <a:r>
              <a:rPr lang="es-MX" sz="4400" dirty="0" smtClean="0">
                <a:latin typeface="Baskerville Old Face" panose="02020602080505020303" pitchFamily="18" charset="0"/>
              </a:rPr>
              <a:t> </a:t>
            </a:r>
            <a:r>
              <a:rPr lang="es-MX" sz="4400" dirty="0" smtClean="0">
                <a:latin typeface="Baskerville Old Face" panose="02020602080505020303" pitchFamily="18" charset="0"/>
              </a:rPr>
              <a:t>abogado en promoción de derechos que protegen a niños y adolecentes </a:t>
            </a:r>
            <a:endParaRPr lang="en-US" sz="4400" dirty="0">
              <a:latin typeface="Baskerville Old Face" panose="02020602080505020303" pitchFamily="18" charset="0"/>
            </a:endParaRPr>
          </a:p>
        </p:txBody>
      </p:sp>
      <p:sp>
        <p:nvSpPr>
          <p:cNvPr id="3" name="Subtítulo 2"/>
          <p:cNvSpPr>
            <a:spLocks noGrp="1"/>
          </p:cNvSpPr>
          <p:nvPr>
            <p:ph type="subTitle" idx="1"/>
          </p:nvPr>
        </p:nvSpPr>
        <p:spPr>
          <a:xfrm>
            <a:off x="339634" y="2625633"/>
            <a:ext cx="11560629" cy="3788229"/>
          </a:xfrm>
        </p:spPr>
        <p:txBody>
          <a:bodyPr>
            <a:normAutofit/>
          </a:bodyPr>
          <a:lstStyle/>
          <a:p>
            <a:r>
              <a:rPr lang="es-MX" dirty="0" smtClean="0"/>
              <a:t>Para </a:t>
            </a:r>
            <a:r>
              <a:rPr lang="es-MX" dirty="0"/>
              <a:t>el trabajo infantil sea realmente importante tiene que </a:t>
            </a:r>
            <a:r>
              <a:rPr lang="es-MX" dirty="0" smtClean="0"/>
              <a:t>vulnerar </a:t>
            </a:r>
            <a:r>
              <a:rPr lang="es-MX" dirty="0"/>
              <a:t>los derechos del infante</a:t>
            </a:r>
            <a:r>
              <a:rPr lang="es-MX" dirty="0" smtClean="0"/>
              <a:t>, lo </a:t>
            </a:r>
            <a:r>
              <a:rPr lang="es-MX" dirty="0"/>
              <a:t>que no se considera trabajo y son </a:t>
            </a:r>
            <a:r>
              <a:rPr lang="es-MX" dirty="0" smtClean="0"/>
              <a:t>obligación </a:t>
            </a:r>
            <a:r>
              <a:rPr lang="es-MX" dirty="0"/>
              <a:t>del niño </a:t>
            </a:r>
            <a:r>
              <a:rPr lang="es-MX" dirty="0" smtClean="0"/>
              <a:t>según </a:t>
            </a:r>
            <a:r>
              <a:rPr lang="es-MX" dirty="0"/>
              <a:t>la ley es: la ayuda en casa, respetar a los padres, y cuidarlos en la </a:t>
            </a:r>
            <a:r>
              <a:rPr lang="es-MX" dirty="0" smtClean="0"/>
              <a:t>tercera </a:t>
            </a:r>
            <a:r>
              <a:rPr lang="es-MX" dirty="0" smtClean="0"/>
              <a:t>edad. En </a:t>
            </a:r>
            <a:r>
              <a:rPr lang="es-MX" dirty="0"/>
              <a:t>Argentina e trabajo infantil no se puede ver en estadísticas </a:t>
            </a:r>
            <a:r>
              <a:rPr lang="es-MX" dirty="0" smtClean="0"/>
              <a:t>debido </a:t>
            </a:r>
            <a:r>
              <a:rPr lang="es-MX" dirty="0"/>
              <a:t>a que es </a:t>
            </a:r>
            <a:r>
              <a:rPr lang="es-MX" dirty="0" smtClean="0"/>
              <a:t>difícil </a:t>
            </a:r>
            <a:r>
              <a:rPr lang="es-MX" dirty="0"/>
              <a:t>tomar registro por la clandestinidad del trabajo del menor (trabajo golondrina) el cual es uno de las mayores casos de trabajo infantil (vulnerabilidad de los derechos del niño) una forma de normalizar el trabajo infantil en Argentina es la emancipación (aprobación de la ley a llevar una vida de adulto a un individuo menor de edad</a:t>
            </a:r>
            <a:r>
              <a:rPr lang="es-MX" dirty="0" smtClean="0"/>
              <a:t>) </a:t>
            </a:r>
            <a:endParaRPr lang="en-US" dirty="0"/>
          </a:p>
        </p:txBody>
      </p:sp>
    </p:spTree>
    <p:extLst>
      <p:ext uri="{BB962C8B-B14F-4D97-AF65-F5344CB8AC3E}">
        <p14:creationId xmlns:p14="http://schemas.microsoft.com/office/powerpoint/2010/main" val="350202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7406" y="390525"/>
            <a:ext cx="10515600" cy="1325563"/>
          </a:xfrm>
        </p:spPr>
        <p:txBody>
          <a:bodyPr>
            <a:normAutofit fontScale="90000"/>
          </a:bodyPr>
          <a:lstStyle/>
          <a:p>
            <a:pPr algn="ctr"/>
            <a:r>
              <a:rPr lang="es-AR" dirty="0" smtClean="0">
                <a:latin typeface="Baskerville Old Face" panose="02020602080505020303" pitchFamily="18" charset="0"/>
              </a:rPr>
              <a:t>En este video se ve reflejada la importancia de que los adolescentes asistan a la institución junto a sus compañeros. </a:t>
            </a:r>
            <a:endParaRPr lang="en-US" dirty="0">
              <a:latin typeface="Baskerville Old Face" panose="02020602080505020303" pitchFamily="18" charset="0"/>
            </a:endParaRPr>
          </a:p>
        </p:txBody>
      </p:sp>
      <p:pic>
        <p:nvPicPr>
          <p:cNvPr id="4" name="WhatsApp Video 2024-10-23 at 18.19.1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35200" y="1825625"/>
            <a:ext cx="7720013" cy="4351338"/>
          </a:xfrm>
        </p:spPr>
      </p:pic>
    </p:spTree>
    <p:extLst>
      <p:ext uri="{BB962C8B-B14F-4D97-AF65-F5344CB8AC3E}">
        <p14:creationId xmlns:p14="http://schemas.microsoft.com/office/powerpoint/2010/main" val="5907164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131671"/>
          </a:xfrm>
        </p:spPr>
        <p:txBody>
          <a:bodyPr>
            <a:normAutofit fontScale="90000"/>
          </a:bodyPr>
          <a:lstStyle/>
          <a:p>
            <a:r>
              <a:rPr lang="es-AR" dirty="0" smtClean="0">
                <a:latin typeface="Baskerville Old Face" panose="02020602080505020303" pitchFamily="18" charset="0"/>
              </a:rPr>
              <a:t>Proceso de trabajo</a:t>
            </a:r>
            <a:endParaRPr lang="en-US" dirty="0">
              <a:latin typeface="Baskerville Old Face" panose="02020602080505020303" pitchFamily="18" charset="0"/>
            </a:endParaRPr>
          </a:p>
        </p:txBody>
      </p:sp>
      <p:sp>
        <p:nvSpPr>
          <p:cNvPr id="3" name="Subtítulo 2"/>
          <p:cNvSpPr>
            <a:spLocks noGrp="1"/>
          </p:cNvSpPr>
          <p:nvPr>
            <p:ph type="subTitle" idx="1"/>
          </p:nvPr>
        </p:nvSpPr>
        <p:spPr>
          <a:xfrm>
            <a:off x="1523999" y="1541417"/>
            <a:ext cx="9422675" cy="5904412"/>
          </a:xfrm>
        </p:spPr>
        <p:txBody>
          <a:bodyPr>
            <a:normAutofit/>
          </a:bodyPr>
          <a:lstStyle/>
          <a:p>
            <a:r>
              <a:rPr lang="es-AR" sz="3200" dirty="0" smtClean="0"/>
              <a:t>Entrevistados: </a:t>
            </a:r>
          </a:p>
          <a:p>
            <a:r>
              <a:rPr lang="es-AR" sz="3200" dirty="0" smtClean="0"/>
              <a:t>Alicia </a:t>
            </a:r>
            <a:r>
              <a:rPr lang="es-AR" sz="3200" dirty="0"/>
              <a:t>A</a:t>
            </a:r>
            <a:r>
              <a:rPr lang="es-AR" sz="3200" dirty="0" smtClean="0"/>
              <a:t>rena </a:t>
            </a:r>
            <a:r>
              <a:rPr lang="es-AR" sz="3200" dirty="0" smtClean="0"/>
              <a:t>(Abogada</a:t>
            </a:r>
            <a:r>
              <a:rPr lang="es-AR" sz="3200" dirty="0" smtClean="0"/>
              <a:t>)</a:t>
            </a:r>
          </a:p>
          <a:p>
            <a:r>
              <a:rPr lang="es-AR" sz="3200" dirty="0" err="1" smtClean="0"/>
              <a:t>Maria</a:t>
            </a:r>
            <a:r>
              <a:rPr lang="es-AR" sz="3200" dirty="0" smtClean="0"/>
              <a:t> de los </a:t>
            </a:r>
            <a:r>
              <a:rPr lang="es-AR" sz="3200" dirty="0" err="1" smtClean="0"/>
              <a:t>angeles</a:t>
            </a:r>
            <a:r>
              <a:rPr lang="es-AR" sz="3200" dirty="0" smtClean="0"/>
              <a:t> y Yesica Castaño </a:t>
            </a:r>
            <a:r>
              <a:rPr lang="es-AR" sz="3200" dirty="0" smtClean="0"/>
              <a:t>(Equipo </a:t>
            </a:r>
            <a:r>
              <a:rPr lang="es-AR" sz="3200" dirty="0" smtClean="0"/>
              <a:t>de orientación social)</a:t>
            </a:r>
          </a:p>
          <a:p>
            <a:r>
              <a:rPr lang="es-AR" sz="3200" dirty="0" smtClean="0"/>
              <a:t>Lito </a:t>
            </a:r>
            <a:r>
              <a:rPr lang="es-AR" sz="3200" dirty="0" err="1" smtClean="0"/>
              <a:t>abregú</a:t>
            </a:r>
            <a:r>
              <a:rPr lang="es-AR" sz="3200" dirty="0" smtClean="0"/>
              <a:t> (Abogado </a:t>
            </a:r>
            <a:r>
              <a:rPr lang="es-AR" sz="3200" dirty="0" smtClean="0"/>
              <a:t>especialista en derecho de promoción de niños y adolecentes) </a:t>
            </a:r>
          </a:p>
          <a:p>
            <a:r>
              <a:rPr lang="es-AR" sz="3200" dirty="0" smtClean="0"/>
              <a:t>Karina </a:t>
            </a:r>
            <a:r>
              <a:rPr lang="es-AR" sz="3200" dirty="0" err="1" smtClean="0"/>
              <a:t>fruccio</a:t>
            </a:r>
            <a:r>
              <a:rPr lang="es-AR" sz="3200" dirty="0" smtClean="0"/>
              <a:t> ( </a:t>
            </a:r>
            <a:r>
              <a:rPr lang="es-AR" sz="3200" dirty="0" smtClean="0"/>
              <a:t>Trabajadora </a:t>
            </a:r>
            <a:r>
              <a:rPr lang="es-AR" sz="3200" dirty="0" smtClean="0"/>
              <a:t>social)</a:t>
            </a:r>
          </a:p>
          <a:p>
            <a:r>
              <a:rPr lang="es-AR" sz="3200" dirty="0" smtClean="0"/>
              <a:t>Cecilia Velazco </a:t>
            </a:r>
            <a:r>
              <a:rPr lang="es-AR" sz="3200" dirty="0" smtClean="0"/>
              <a:t>(Psicóloga</a:t>
            </a:r>
            <a:r>
              <a:rPr lang="es-AR" sz="3200" dirty="0" smtClean="0"/>
              <a:t>) </a:t>
            </a:r>
          </a:p>
          <a:p>
            <a:endParaRPr lang="es-AR" dirty="0" smtClean="0"/>
          </a:p>
          <a:p>
            <a:endParaRPr lang="es-AR" dirty="0" smtClean="0"/>
          </a:p>
          <a:p>
            <a:endParaRPr lang="en-US" dirty="0"/>
          </a:p>
        </p:txBody>
      </p:sp>
    </p:spTree>
    <p:extLst>
      <p:ext uri="{BB962C8B-B14F-4D97-AF65-F5344CB8AC3E}">
        <p14:creationId xmlns:p14="http://schemas.microsoft.com/office/powerpoint/2010/main" val="3843254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p:spPr>
        <p:txBody>
          <a:bodyPr>
            <a:normAutofit/>
          </a:bodyPr>
          <a:lstStyle/>
          <a:p>
            <a:pPr algn="ctr"/>
            <a:r>
              <a:rPr lang="es-AR" sz="2800" dirty="0" smtClean="0">
                <a:latin typeface="Baskerville Old Face" panose="02020602080505020303" pitchFamily="18" charset="0"/>
              </a:rPr>
              <a:t>IMÁGENES DONDE SE VE REFLEJADA LA VULNERABILIDAD DE LOS DERECHOS DE UN NIÑO</a:t>
            </a:r>
            <a:endParaRPr lang="en-US" sz="2800" dirty="0">
              <a:latin typeface="Baskerville Old Face" panose="02020602080505020303" pitchFamily="18" charset="0"/>
            </a:endParaRPr>
          </a:p>
        </p:txBody>
      </p:sp>
      <p:pic>
        <p:nvPicPr>
          <p:cNvPr id="5" name="Marcador de contenido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482797"/>
            <a:ext cx="5181600" cy="3036993"/>
          </a:xfrm>
        </p:spPr>
      </p:pic>
      <p:pic>
        <p:nvPicPr>
          <p:cNvPr id="6" name="Marcador de contenido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439617"/>
            <a:ext cx="5181600" cy="3123353"/>
          </a:xfrm>
        </p:spPr>
      </p:pic>
    </p:spTree>
    <p:extLst>
      <p:ext uri="{BB962C8B-B14F-4D97-AF65-F5344CB8AC3E}">
        <p14:creationId xmlns:p14="http://schemas.microsoft.com/office/powerpoint/2010/main" val="3954554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211617"/>
            <a:ext cx="9144000" cy="2387600"/>
          </a:xfrm>
        </p:spPr>
        <p:txBody>
          <a:bodyPr>
            <a:noAutofit/>
          </a:bodyPr>
          <a:lstStyle/>
          <a:p>
            <a:r>
              <a:rPr lang="es-AR" sz="2400" dirty="0" smtClean="0">
                <a:latin typeface="Baskerville Old Face" panose="02020602080505020303" pitchFamily="18" charset="0"/>
              </a:rPr>
              <a:t>“NO APUREMOS A LOS NIÑOS, TIENEN TODA UNA VIDA PARA SER GRANDES. DEJEMOS QUE APRENDAN JUGANDO, QUE SE MANCHEN CON EL HELADO, QUE SE MOJEN CON LA LLUVIA, Y QUE SE ENSUCIEN CON LA TIERRA, QUE SE CAIGAN Y APRENDAN A LEVANTARSE. </a:t>
            </a:r>
            <a:br>
              <a:rPr lang="es-AR" sz="2400" dirty="0" smtClean="0">
                <a:latin typeface="Baskerville Old Face" panose="02020602080505020303" pitchFamily="18" charset="0"/>
              </a:rPr>
            </a:br>
            <a:r>
              <a:rPr lang="es-AR" sz="2400" dirty="0" smtClean="0">
                <a:latin typeface="Baskerville Old Face" panose="02020602080505020303" pitchFamily="18" charset="0"/>
              </a:rPr>
              <a:t>REGALEMOSLES MENOS COSAS Y MAS TIEMPO, CONTAGIEMOSNO DE SU RISA. LAS COSAS MAS DIVERTIDAS NO SIEMPRE SE COMPRAN Y EL MEJOR ENVOLTORIO ES UN ABRAZO</a:t>
            </a:r>
            <a:r>
              <a:rPr lang="es-AR" sz="3600" dirty="0" smtClean="0">
                <a:latin typeface="Baskerville Old Face" panose="02020602080505020303" pitchFamily="18" charset="0"/>
              </a:rPr>
              <a:t>”</a:t>
            </a:r>
            <a:endParaRPr lang="en-US" sz="3600" dirty="0">
              <a:latin typeface="Baskerville Old Face" panose="02020602080505020303" pitchFamily="18" charset="0"/>
            </a:endParaRPr>
          </a:p>
        </p:txBody>
      </p:sp>
      <p:sp>
        <p:nvSpPr>
          <p:cNvPr id="4" name="Rectángulo 3"/>
          <p:cNvSpPr/>
          <p:nvPr/>
        </p:nvSpPr>
        <p:spPr>
          <a:xfrm>
            <a:off x="1983474" y="4258102"/>
            <a:ext cx="8975678" cy="1569660"/>
          </a:xfrm>
          <a:prstGeom prst="rect">
            <a:avLst/>
          </a:prstGeom>
        </p:spPr>
        <p:txBody>
          <a:bodyPr wrap="square">
            <a:spAutoFit/>
          </a:bodyPr>
          <a:lstStyle/>
          <a:p>
            <a:r>
              <a:rPr lang="es-MX" sz="2400" dirty="0"/>
              <a:t>“</a:t>
            </a:r>
            <a:r>
              <a:rPr lang="es-MX" sz="2400" dirty="0">
                <a:latin typeface="Baskerville Old Face" panose="02020602080505020303" pitchFamily="18" charset="0"/>
              </a:rPr>
              <a:t>TODOS LOS APRENDIZAJES MAS IMPORTANTES DE LA VIDA, SE HACEN JUGANDO”</a:t>
            </a:r>
            <a:br>
              <a:rPr lang="es-MX" sz="2400" dirty="0">
                <a:latin typeface="Baskerville Old Face" panose="02020602080505020303" pitchFamily="18" charset="0"/>
              </a:rPr>
            </a:br>
            <a:r>
              <a:rPr lang="es-MX" sz="2400" dirty="0">
                <a:latin typeface="Baskerville Old Face" panose="02020602080505020303" pitchFamily="18" charset="0"/>
              </a:rPr>
              <a:t/>
            </a:r>
            <a:br>
              <a:rPr lang="es-MX" sz="2400" dirty="0">
                <a:latin typeface="Baskerville Old Face" panose="02020602080505020303" pitchFamily="18" charset="0"/>
              </a:rPr>
            </a:br>
            <a:r>
              <a:rPr lang="es-MX" sz="2400" dirty="0" smtClean="0">
                <a:latin typeface="Baskerville Old Face" panose="02020602080505020303" pitchFamily="18" charset="0"/>
              </a:rPr>
              <a:t>FRANCESCO </a:t>
            </a:r>
            <a:r>
              <a:rPr lang="es-MX" sz="2400" dirty="0">
                <a:latin typeface="Baskerville Old Face" panose="02020602080505020303" pitchFamily="18" charset="0"/>
              </a:rPr>
              <a:t>TONUCCI</a:t>
            </a:r>
            <a:endParaRPr lang="en-US" sz="2400" dirty="0">
              <a:latin typeface="Baskerville Old Face" panose="02020602080505020303" pitchFamily="18" charset="0"/>
            </a:endParaRPr>
          </a:p>
        </p:txBody>
      </p:sp>
    </p:spTree>
    <p:extLst>
      <p:ext uri="{BB962C8B-B14F-4D97-AF65-F5344CB8AC3E}">
        <p14:creationId xmlns:p14="http://schemas.microsoft.com/office/powerpoint/2010/main" val="4058589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AR" sz="3600" dirty="0" smtClean="0">
                <a:latin typeface="Baskerville Old Face" panose="02020602080505020303" pitchFamily="18" charset="0"/>
              </a:rPr>
              <a:t>PARA FINALIZAR, FOTOS DE ALGUNOS DE LOS INTEGRANTES EN SU NIÑEZ</a:t>
            </a:r>
            <a:endParaRPr lang="en-US" sz="3600" dirty="0">
              <a:latin typeface="Baskerville Old Face" panose="02020602080505020303" pitchFamily="18" charset="0"/>
            </a:endParaRPr>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48334" y="1690688"/>
            <a:ext cx="5295331" cy="5295331"/>
          </a:xfrm>
        </p:spPr>
      </p:pic>
    </p:spTree>
    <p:extLst>
      <p:ext uri="{BB962C8B-B14F-4D97-AF65-F5344CB8AC3E}">
        <p14:creationId xmlns:p14="http://schemas.microsoft.com/office/powerpoint/2010/main" val="2489717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hatsApp Video 2024-11-03 at 10.02.17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5400000">
            <a:off x="2057400" y="1143000"/>
            <a:ext cx="8077200" cy="4572000"/>
          </a:xfrm>
          <a:prstGeom prst="rect">
            <a:avLst/>
          </a:prstGeom>
        </p:spPr>
      </p:pic>
    </p:spTree>
    <p:extLst>
      <p:ext uri="{BB962C8B-B14F-4D97-AF65-F5344CB8AC3E}">
        <p14:creationId xmlns:p14="http://schemas.microsoft.com/office/powerpoint/2010/main" val="4324005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0269" y="587193"/>
            <a:ext cx="10515600" cy="5591538"/>
          </a:xfrm>
        </p:spPr>
        <p:txBody>
          <a:bodyPr>
            <a:normAutofit fontScale="90000"/>
          </a:bodyPr>
          <a:lstStyle/>
          <a:p>
            <a:pPr algn="ctr"/>
            <a:r>
              <a:rPr lang="es-AR" dirty="0" smtClean="0">
                <a:latin typeface="Baskerville Old Face" panose="02020602080505020303" pitchFamily="18" charset="0"/>
              </a:rPr>
              <a:t>Participantes del proyecto:</a:t>
            </a:r>
            <a:br>
              <a:rPr lang="es-AR" dirty="0" smtClean="0">
                <a:latin typeface="Baskerville Old Face" panose="02020602080505020303" pitchFamily="18" charset="0"/>
              </a:rPr>
            </a:br>
            <a:r>
              <a:rPr lang="es-AR" dirty="0" smtClean="0">
                <a:latin typeface="Baskerville Old Face" panose="02020602080505020303" pitchFamily="18" charset="0"/>
              </a:rPr>
              <a:t>Ainhoa, Paula, Guadalupe, </a:t>
            </a:r>
            <a:r>
              <a:rPr lang="es-AR" dirty="0" err="1">
                <a:latin typeface="Baskerville Old Face" panose="02020602080505020303" pitchFamily="18" charset="0"/>
              </a:rPr>
              <a:t>J</a:t>
            </a:r>
            <a:r>
              <a:rPr lang="es-AR" dirty="0" err="1" smtClean="0">
                <a:latin typeface="Baskerville Old Face" panose="02020602080505020303" pitchFamily="18" charset="0"/>
              </a:rPr>
              <a:t>oaco</a:t>
            </a:r>
            <a:r>
              <a:rPr lang="es-AR" dirty="0" smtClean="0">
                <a:latin typeface="Baskerville Old Face" panose="02020602080505020303" pitchFamily="18" charset="0"/>
              </a:rPr>
              <a:t>, Javier, </a:t>
            </a:r>
            <a:r>
              <a:rPr lang="es-AR" dirty="0">
                <a:latin typeface="Baskerville Old Face" panose="02020602080505020303" pitchFamily="18" charset="0"/>
              </a:rPr>
              <a:t>V</a:t>
            </a:r>
            <a:r>
              <a:rPr lang="es-AR" dirty="0" smtClean="0">
                <a:latin typeface="Baskerville Old Face" panose="02020602080505020303" pitchFamily="18" charset="0"/>
              </a:rPr>
              <a:t>ictoria, Emmanuel, </a:t>
            </a:r>
            <a:r>
              <a:rPr lang="es-AR" dirty="0" smtClean="0">
                <a:latin typeface="Baskerville Old Face" panose="02020602080505020303" pitchFamily="18" charset="0"/>
              </a:rPr>
              <a:t>Benjamín y Magali. Profe, Cristian</a:t>
            </a:r>
            <a:r>
              <a:rPr lang="es-AR" dirty="0" smtClean="0">
                <a:latin typeface="Baskerville Old Face" panose="02020602080505020303" pitchFamily="18" charset="0"/>
              </a:rPr>
              <a:t/>
            </a:r>
            <a:br>
              <a:rPr lang="es-AR" dirty="0" smtClean="0">
                <a:latin typeface="Baskerville Old Face" panose="02020602080505020303" pitchFamily="18" charset="0"/>
              </a:rPr>
            </a:br>
            <a:r>
              <a:rPr lang="es-AR" dirty="0" smtClean="0">
                <a:latin typeface="Baskerville Old Face" panose="02020602080505020303" pitchFamily="18" charset="0"/>
              </a:rPr>
              <a:t/>
            </a:r>
            <a:br>
              <a:rPr lang="es-AR" dirty="0" smtClean="0">
                <a:latin typeface="Baskerville Old Face" panose="02020602080505020303" pitchFamily="18" charset="0"/>
              </a:rPr>
            </a:br>
            <a:r>
              <a:rPr lang="es-AR" dirty="0">
                <a:latin typeface="Baskerville Old Face" panose="02020602080505020303" pitchFamily="18" charset="0"/>
              </a:rPr>
              <a:t>D</a:t>
            </a:r>
            <a:r>
              <a:rPr lang="es-AR" dirty="0" smtClean="0">
                <a:latin typeface="Baskerville Old Face" panose="02020602080505020303" pitchFamily="18" charset="0"/>
              </a:rPr>
              <a:t>emás integrantes: </a:t>
            </a:r>
            <a:r>
              <a:rPr lang="es-AR" dirty="0" err="1" smtClean="0">
                <a:latin typeface="Baskerville Old Face" panose="02020602080505020303" pitchFamily="18" charset="0"/>
              </a:rPr>
              <a:t>Julieta.G</a:t>
            </a:r>
            <a:r>
              <a:rPr lang="es-AR" dirty="0" smtClean="0">
                <a:latin typeface="Baskerville Old Face" panose="02020602080505020303" pitchFamily="18" charset="0"/>
              </a:rPr>
              <a:t>, Amparo, </a:t>
            </a:r>
            <a:r>
              <a:rPr lang="es-AR" dirty="0" err="1" smtClean="0">
                <a:latin typeface="Baskerville Old Face" panose="02020602080505020303" pitchFamily="18" charset="0"/>
              </a:rPr>
              <a:t>Victoria.G</a:t>
            </a:r>
            <a:r>
              <a:rPr lang="es-AR" dirty="0" smtClean="0">
                <a:latin typeface="Baskerville Old Face" panose="02020602080505020303" pitchFamily="18" charset="0"/>
              </a:rPr>
              <a:t>, Abril, Fabiana, Fabricio, Francisco, German, </a:t>
            </a:r>
            <a:r>
              <a:rPr lang="es-AR" dirty="0" err="1">
                <a:latin typeface="Baskerville Old Face" panose="02020602080505020303" pitchFamily="18" charset="0"/>
              </a:rPr>
              <a:t>J</a:t>
            </a:r>
            <a:r>
              <a:rPr lang="es-AR" dirty="0" err="1" smtClean="0">
                <a:latin typeface="Baskerville Old Face" panose="02020602080505020303" pitchFamily="18" charset="0"/>
              </a:rPr>
              <a:t>uani</a:t>
            </a:r>
            <a:r>
              <a:rPr lang="es-AR" dirty="0" smtClean="0">
                <a:latin typeface="Baskerville Old Face" panose="02020602080505020303" pitchFamily="18" charset="0"/>
              </a:rPr>
              <a:t>, </a:t>
            </a:r>
            <a:r>
              <a:rPr lang="es-AR" dirty="0" err="1" smtClean="0">
                <a:latin typeface="Baskerville Old Face" panose="02020602080505020303" pitchFamily="18" charset="0"/>
              </a:rPr>
              <a:t>Julieta.L</a:t>
            </a:r>
            <a:r>
              <a:rPr lang="es-AR" dirty="0" smtClean="0">
                <a:latin typeface="Baskerville Old Face" panose="02020602080505020303" pitchFamily="18" charset="0"/>
              </a:rPr>
              <a:t>, </a:t>
            </a:r>
            <a:r>
              <a:rPr lang="es-AR" dirty="0" err="1">
                <a:latin typeface="Baskerville Old Face" panose="02020602080505020303" pitchFamily="18" charset="0"/>
              </a:rPr>
              <a:t>J</a:t>
            </a:r>
            <a:r>
              <a:rPr lang="es-AR" dirty="0" err="1" smtClean="0">
                <a:latin typeface="Baskerville Old Face" panose="02020602080505020303" pitchFamily="18" charset="0"/>
              </a:rPr>
              <a:t>ulian</a:t>
            </a:r>
            <a:r>
              <a:rPr lang="es-AR" dirty="0" smtClean="0">
                <a:latin typeface="Baskerville Old Face" panose="02020602080505020303" pitchFamily="18" charset="0"/>
              </a:rPr>
              <a:t>, </a:t>
            </a:r>
            <a:r>
              <a:rPr lang="es-AR" dirty="0" smtClean="0">
                <a:latin typeface="Baskerville Old Face" panose="02020602080505020303" pitchFamily="18" charset="0"/>
              </a:rPr>
              <a:t> </a:t>
            </a:r>
            <a:r>
              <a:rPr lang="es-AR" dirty="0" smtClean="0">
                <a:latin typeface="Baskerville Old Face" panose="02020602080505020303" pitchFamily="18" charset="0"/>
              </a:rPr>
              <a:t>Martina, Milagros, Nahuel, </a:t>
            </a:r>
            <a:r>
              <a:rPr lang="es-AR" dirty="0" err="1">
                <a:latin typeface="Baskerville Old Face" panose="02020602080505020303" pitchFamily="18" charset="0"/>
              </a:rPr>
              <a:t>S</a:t>
            </a:r>
            <a:r>
              <a:rPr lang="es-AR" dirty="0" err="1" smtClean="0">
                <a:latin typeface="Baskerville Old Face" panose="02020602080505020303" pitchFamily="18" charset="0"/>
              </a:rPr>
              <a:t>iamara</a:t>
            </a:r>
            <a:r>
              <a:rPr lang="es-AR" dirty="0" smtClean="0">
                <a:latin typeface="Baskerville Old Face" panose="02020602080505020303" pitchFamily="18" charset="0"/>
              </a:rPr>
              <a:t>, </a:t>
            </a:r>
            <a:r>
              <a:rPr lang="es-AR" dirty="0" err="1">
                <a:latin typeface="Baskerville Old Face" panose="02020602080505020303" pitchFamily="18" charset="0"/>
              </a:rPr>
              <a:t>T</a:t>
            </a:r>
            <a:r>
              <a:rPr lang="es-AR" dirty="0" err="1" smtClean="0">
                <a:latin typeface="Baskerville Old Face" panose="02020602080505020303" pitchFamily="18" charset="0"/>
              </a:rPr>
              <a:t>hiago</a:t>
            </a:r>
            <a:r>
              <a:rPr lang="es-AR" dirty="0" smtClean="0">
                <a:latin typeface="Baskerville Old Face" panose="02020602080505020303" pitchFamily="18" charset="0"/>
              </a:rPr>
              <a:t>, </a:t>
            </a:r>
            <a:r>
              <a:rPr lang="es-AR" dirty="0" err="1">
                <a:latin typeface="Baskerville Old Face" panose="02020602080505020303" pitchFamily="18" charset="0"/>
              </a:rPr>
              <a:t>T</a:t>
            </a:r>
            <a:r>
              <a:rPr lang="es-AR" dirty="0" err="1" smtClean="0">
                <a:latin typeface="Baskerville Old Face" panose="02020602080505020303" pitchFamily="18" charset="0"/>
              </a:rPr>
              <a:t>iziana</a:t>
            </a:r>
            <a:r>
              <a:rPr lang="es-AR" dirty="0" smtClean="0">
                <a:latin typeface="Baskerville Old Face" panose="02020602080505020303" pitchFamily="18" charset="0"/>
              </a:rPr>
              <a:t>, </a:t>
            </a:r>
            <a:r>
              <a:rPr lang="es-AR" dirty="0" err="1">
                <a:latin typeface="Baskerville Old Face" panose="02020602080505020303" pitchFamily="18" charset="0"/>
              </a:rPr>
              <a:t>V</a:t>
            </a:r>
            <a:r>
              <a:rPr lang="es-AR" dirty="0" err="1" smtClean="0">
                <a:latin typeface="Baskerville Old Face" panose="02020602080505020303" pitchFamily="18" charset="0"/>
              </a:rPr>
              <a:t>alentin</a:t>
            </a:r>
            <a:r>
              <a:rPr lang="es-AR" dirty="0" smtClean="0">
                <a:latin typeface="Baskerville Old Face" panose="02020602080505020303" pitchFamily="18" charset="0"/>
              </a:rPr>
              <a:t>, </a:t>
            </a:r>
            <a:r>
              <a:rPr lang="es-AR" dirty="0" err="1">
                <a:latin typeface="Baskerville Old Face" panose="02020602080505020303" pitchFamily="18" charset="0"/>
              </a:rPr>
              <a:t>B</a:t>
            </a:r>
            <a:r>
              <a:rPr lang="es-AR" dirty="0" err="1" smtClean="0">
                <a:latin typeface="Baskerville Old Face" panose="02020602080505020303" pitchFamily="18" charset="0"/>
              </a:rPr>
              <a:t>enjamín.s</a:t>
            </a:r>
            <a:r>
              <a:rPr lang="es-AR" dirty="0" smtClean="0">
                <a:latin typeface="Baskerville Old Face" panose="02020602080505020303" pitchFamily="18" charset="0"/>
              </a:rPr>
              <a:t>, </a:t>
            </a:r>
            <a:r>
              <a:rPr lang="es-AR" dirty="0" err="1" smtClean="0">
                <a:latin typeface="Baskerville Old Face" panose="02020602080505020303" pitchFamily="18" charset="0"/>
              </a:rPr>
              <a:t>Ludmila</a:t>
            </a:r>
            <a:r>
              <a:rPr lang="es-AR" dirty="0" smtClean="0">
                <a:latin typeface="Baskerville Old Face" panose="02020602080505020303" pitchFamily="18" charset="0"/>
              </a:rPr>
              <a:t>  </a:t>
            </a:r>
            <a:r>
              <a:rPr lang="es-AR" dirty="0" smtClean="0"/>
              <a:t/>
            </a:r>
            <a:br>
              <a:rPr lang="es-AR" dirty="0" smtClean="0"/>
            </a:br>
            <a:endParaRPr lang="en-US" dirty="0"/>
          </a:p>
        </p:txBody>
      </p:sp>
    </p:spTree>
    <p:extLst>
      <p:ext uri="{BB962C8B-B14F-4D97-AF65-F5344CB8AC3E}">
        <p14:creationId xmlns:p14="http://schemas.microsoft.com/office/powerpoint/2010/main" val="3929236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46859" y="2129050"/>
            <a:ext cx="9144000" cy="2336256"/>
          </a:xfrm>
        </p:spPr>
        <p:txBody>
          <a:bodyPr anchor="ctr">
            <a:normAutofit fontScale="90000"/>
          </a:bodyPr>
          <a:lstStyle/>
          <a:p>
            <a:r>
              <a:rPr lang="es-AR" dirty="0" smtClean="0">
                <a:latin typeface="Baskerville Old Face" panose="02020602080505020303" pitchFamily="18" charset="0"/>
              </a:rPr>
              <a:t>Nosotros pertenecemos a la  EES N°11 Ernesto “Che” Guevara de Trenque Lauquen </a:t>
            </a:r>
            <a:endParaRPr lang="en-US" dirty="0">
              <a:latin typeface="Baskerville Old Face" panose="02020602080505020303" pitchFamily="18" charset="0"/>
            </a:endParaRPr>
          </a:p>
        </p:txBody>
      </p:sp>
    </p:spTree>
    <p:extLst>
      <p:ext uri="{BB962C8B-B14F-4D97-AF65-F5344CB8AC3E}">
        <p14:creationId xmlns:p14="http://schemas.microsoft.com/office/powerpoint/2010/main" val="1168339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291988" y="218364"/>
            <a:ext cx="9144000" cy="1392073"/>
          </a:xfrm>
        </p:spPr>
        <p:txBody>
          <a:bodyPr/>
          <a:lstStyle/>
          <a:p>
            <a:r>
              <a:rPr lang="es-AR" dirty="0" smtClean="0">
                <a:latin typeface="Baskerville Old Face" panose="02020602080505020303" pitchFamily="18" charset="0"/>
              </a:rPr>
              <a:t>Introducción</a:t>
            </a:r>
            <a:endParaRPr lang="en-US" dirty="0">
              <a:latin typeface="Baskerville Old Face" panose="02020602080505020303" pitchFamily="18" charset="0"/>
            </a:endParaRPr>
          </a:p>
        </p:txBody>
      </p:sp>
      <p:sp>
        <p:nvSpPr>
          <p:cNvPr id="3" name="Subtítulo 2"/>
          <p:cNvSpPr>
            <a:spLocks noGrp="1"/>
          </p:cNvSpPr>
          <p:nvPr>
            <p:ph type="subTitle" idx="1"/>
          </p:nvPr>
        </p:nvSpPr>
        <p:spPr>
          <a:xfrm>
            <a:off x="928048" y="2142699"/>
            <a:ext cx="11068334" cy="4715301"/>
          </a:xfrm>
        </p:spPr>
        <p:txBody>
          <a:bodyPr>
            <a:normAutofit/>
          </a:bodyPr>
          <a:lstStyle/>
          <a:p>
            <a:r>
              <a:rPr lang="es-AR" sz="3600" dirty="0" smtClean="0"/>
              <a:t>El trabajo infantil es toda actividad realizada por los niños, por su necesidad económica </a:t>
            </a:r>
            <a:r>
              <a:rPr lang="es-AR" sz="3600" dirty="0" smtClean="0"/>
              <a:t>y </a:t>
            </a:r>
            <a:r>
              <a:rPr lang="es-AR" sz="3600" dirty="0" smtClean="0"/>
              <a:t>de supervivencia. Aunque algunos no tienen oportunidad de elegir y son obligados a hacerlo. Estos niños son forzados a trabajar en agricultura, calles o incluso con riesgos para ellos, como la explotación en fabricas o industrias afectando el desarrollo físico y emocional, restringiendo también sus oportunidades de educación y sus derechos.</a:t>
            </a:r>
            <a:endParaRPr lang="en-US" sz="3600" dirty="0"/>
          </a:p>
        </p:txBody>
      </p:sp>
    </p:spTree>
    <p:extLst>
      <p:ext uri="{BB962C8B-B14F-4D97-AF65-F5344CB8AC3E}">
        <p14:creationId xmlns:p14="http://schemas.microsoft.com/office/powerpoint/2010/main" val="1575688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319284" y="-365243"/>
            <a:ext cx="9144000" cy="2387600"/>
          </a:xfrm>
        </p:spPr>
        <p:txBody>
          <a:bodyPr/>
          <a:lstStyle/>
          <a:p>
            <a:r>
              <a:rPr lang="es-AR" dirty="0" smtClean="0">
                <a:latin typeface="Baskerville Old Face" panose="02020602080505020303" pitchFamily="18" charset="0"/>
              </a:rPr>
              <a:t>¿Qué nos </a:t>
            </a:r>
            <a:r>
              <a:rPr lang="es-AR" dirty="0" smtClean="0">
                <a:latin typeface="Baskerville Old Face" panose="02020602080505020303" pitchFamily="18" charset="0"/>
              </a:rPr>
              <a:t>proponemos </a:t>
            </a:r>
            <a:r>
              <a:rPr lang="es-AR" dirty="0" smtClean="0">
                <a:latin typeface="Baskerville Old Face" panose="02020602080505020303" pitchFamily="18" charset="0"/>
              </a:rPr>
              <a:t>con este trabajo?</a:t>
            </a:r>
            <a:endParaRPr lang="en-US" dirty="0">
              <a:latin typeface="Baskerville Old Face" panose="02020602080505020303" pitchFamily="18" charset="0"/>
            </a:endParaRPr>
          </a:p>
        </p:txBody>
      </p:sp>
      <p:sp>
        <p:nvSpPr>
          <p:cNvPr id="3" name="Subtítulo 2"/>
          <p:cNvSpPr>
            <a:spLocks noGrp="1"/>
          </p:cNvSpPr>
          <p:nvPr>
            <p:ph type="subTitle" idx="1"/>
          </p:nvPr>
        </p:nvSpPr>
        <p:spPr>
          <a:xfrm>
            <a:off x="1455761" y="2414683"/>
            <a:ext cx="9144000" cy="1655762"/>
          </a:xfrm>
        </p:spPr>
        <p:txBody>
          <a:bodyPr>
            <a:noAutofit/>
          </a:bodyPr>
          <a:lstStyle/>
          <a:p>
            <a:r>
              <a:rPr lang="es-AR" sz="3200" dirty="0" smtClean="0"/>
              <a:t>Nos proponemos hacer visible este tema consultando profesionales idóneos al tema como: psicólogos; trabajadores/trabajadoras </a:t>
            </a:r>
            <a:r>
              <a:rPr lang="es-AR" sz="3200" dirty="0" smtClean="0"/>
              <a:t> </a:t>
            </a:r>
            <a:r>
              <a:rPr lang="es-AR" sz="3200" dirty="0" smtClean="0"/>
              <a:t>sociales; gente de derechos y demás. Al mismo tiempo, indagar todo lo referido a esta cuestión que vulnera derechos de la niñez y </a:t>
            </a:r>
            <a:r>
              <a:rPr lang="es-AR" sz="3200" dirty="0" smtClean="0"/>
              <a:t>adolescencia. Finalmente  </a:t>
            </a:r>
            <a:r>
              <a:rPr lang="es-AR" sz="3200" dirty="0" smtClean="0"/>
              <a:t>nos proponemos concientizar esta problemática con algún producto final equis.</a:t>
            </a:r>
            <a:endParaRPr lang="en-US" sz="3200" dirty="0"/>
          </a:p>
        </p:txBody>
      </p:sp>
    </p:spTree>
    <p:extLst>
      <p:ext uri="{BB962C8B-B14F-4D97-AF65-F5344CB8AC3E}">
        <p14:creationId xmlns:p14="http://schemas.microsoft.com/office/powerpoint/2010/main" val="2222707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9229"/>
            <a:ext cx="9144000" cy="850900"/>
          </a:xfrm>
        </p:spPr>
        <p:txBody>
          <a:bodyPr>
            <a:normAutofit fontScale="90000"/>
          </a:bodyPr>
          <a:lstStyle/>
          <a:p>
            <a:r>
              <a:rPr lang="es-AR" dirty="0" smtClean="0">
                <a:latin typeface="Baskerville Old Face" panose="02020602080505020303" pitchFamily="18" charset="0"/>
              </a:rPr>
              <a:t>Preguntas que realizamos </a:t>
            </a:r>
            <a:endParaRPr lang="en-US" dirty="0">
              <a:latin typeface="Baskerville Old Face" panose="02020602080505020303" pitchFamily="18" charset="0"/>
            </a:endParaRPr>
          </a:p>
        </p:txBody>
      </p:sp>
      <p:sp>
        <p:nvSpPr>
          <p:cNvPr id="3" name="Subtítulo 2"/>
          <p:cNvSpPr>
            <a:spLocks noGrp="1"/>
          </p:cNvSpPr>
          <p:nvPr>
            <p:ph type="subTitle" idx="1"/>
          </p:nvPr>
        </p:nvSpPr>
        <p:spPr>
          <a:xfrm>
            <a:off x="1524000" y="970129"/>
            <a:ext cx="9144000" cy="4831496"/>
          </a:xfrm>
        </p:spPr>
        <p:txBody>
          <a:bodyPr>
            <a:noAutofit/>
          </a:bodyPr>
          <a:lstStyle/>
          <a:p>
            <a:r>
              <a:rPr lang="es-MX" sz="2000" dirty="0"/>
              <a:t>1-¿ </a:t>
            </a:r>
            <a:r>
              <a:rPr lang="es-MX" sz="2000" dirty="0" smtClean="0"/>
              <a:t>Qu</a:t>
            </a:r>
            <a:r>
              <a:rPr lang="es-MX" sz="2000" dirty="0"/>
              <a:t>é</a:t>
            </a:r>
            <a:r>
              <a:rPr lang="es-MX" sz="2000" dirty="0" smtClean="0"/>
              <a:t> </a:t>
            </a:r>
            <a:r>
              <a:rPr lang="es-MX" sz="2000" dirty="0"/>
              <a:t>pensas sobre el trabajo infantil/ adolescente</a:t>
            </a:r>
            <a:r>
              <a:rPr lang="es-MX" sz="2000" dirty="0" smtClean="0"/>
              <a:t>?</a:t>
            </a:r>
          </a:p>
          <a:p>
            <a:r>
              <a:rPr lang="es-MX" sz="2000" dirty="0" smtClean="0"/>
              <a:t> </a:t>
            </a:r>
            <a:r>
              <a:rPr lang="es-MX" sz="2000" dirty="0"/>
              <a:t>2-</a:t>
            </a:r>
            <a:r>
              <a:rPr lang="es-MX" sz="2000" dirty="0" smtClean="0"/>
              <a:t>¿Has </a:t>
            </a:r>
            <a:r>
              <a:rPr lang="es-MX" sz="2000" dirty="0"/>
              <a:t>sido parte de alguno de los casos</a:t>
            </a:r>
            <a:r>
              <a:rPr lang="es-MX" sz="2000" dirty="0" smtClean="0"/>
              <a:t>?</a:t>
            </a:r>
          </a:p>
          <a:p>
            <a:r>
              <a:rPr lang="es-MX" sz="2000" dirty="0" smtClean="0"/>
              <a:t> </a:t>
            </a:r>
            <a:r>
              <a:rPr lang="es-MX" sz="2000" dirty="0"/>
              <a:t>3-</a:t>
            </a:r>
            <a:r>
              <a:rPr lang="es-MX" sz="2000" dirty="0" smtClean="0"/>
              <a:t>¿Cuáles </a:t>
            </a:r>
            <a:r>
              <a:rPr lang="es-MX" sz="2000" dirty="0"/>
              <a:t>son las causas principales del trabajo infantil en nuestra comunidad </a:t>
            </a:r>
            <a:r>
              <a:rPr lang="es-MX" sz="2000" dirty="0" smtClean="0"/>
              <a:t>?</a:t>
            </a:r>
          </a:p>
          <a:p>
            <a:r>
              <a:rPr lang="es-MX" sz="2000" dirty="0" smtClean="0"/>
              <a:t> </a:t>
            </a:r>
            <a:r>
              <a:rPr lang="es-MX" sz="2000" dirty="0"/>
              <a:t>4-</a:t>
            </a:r>
            <a:r>
              <a:rPr lang="es-MX" sz="2000" dirty="0" smtClean="0"/>
              <a:t>¿Qué </a:t>
            </a:r>
            <a:r>
              <a:rPr lang="es-MX" sz="2000" dirty="0"/>
              <a:t>acciones se pueden tomar para prevenirlo</a:t>
            </a:r>
            <a:r>
              <a:rPr lang="es-MX" sz="2000" dirty="0" smtClean="0"/>
              <a:t>?</a:t>
            </a:r>
          </a:p>
          <a:p>
            <a:r>
              <a:rPr lang="es-MX" sz="2000" dirty="0" smtClean="0"/>
              <a:t> </a:t>
            </a:r>
            <a:r>
              <a:rPr lang="es-MX" sz="2000" dirty="0"/>
              <a:t>5-</a:t>
            </a:r>
            <a:r>
              <a:rPr lang="es-MX" sz="2000" dirty="0" smtClean="0"/>
              <a:t>¿Qué </a:t>
            </a:r>
            <a:r>
              <a:rPr lang="es-MX" sz="2000" dirty="0"/>
              <a:t>tipo de acompañamiento se brinda a estos niños/ adolescentes que han dejado el </a:t>
            </a:r>
            <a:r>
              <a:rPr lang="es-MX" sz="2000" dirty="0" smtClean="0"/>
              <a:t>trabajo?</a:t>
            </a:r>
          </a:p>
          <a:p>
            <a:r>
              <a:rPr lang="es-MX" sz="2000" dirty="0" smtClean="0"/>
              <a:t> </a:t>
            </a:r>
            <a:r>
              <a:rPr lang="es-MX" sz="2000" dirty="0"/>
              <a:t>6-¿ </a:t>
            </a:r>
            <a:r>
              <a:rPr lang="es-MX" sz="2000" dirty="0" smtClean="0"/>
              <a:t>Qué </a:t>
            </a:r>
            <a:r>
              <a:rPr lang="es-MX" sz="2000" dirty="0"/>
              <a:t>políticas o leyes protegen a los niños/adolescentes contra el trabajo infantil en nuestro país? </a:t>
            </a:r>
            <a:endParaRPr lang="es-MX" sz="2000" dirty="0" smtClean="0"/>
          </a:p>
          <a:p>
            <a:r>
              <a:rPr lang="es-MX" sz="2000" dirty="0" smtClean="0"/>
              <a:t>7-¿Qué </a:t>
            </a:r>
            <a:r>
              <a:rPr lang="es-MX" sz="2000" dirty="0"/>
              <a:t>estrategias efectivas han implementado para erradicar el trabajo infantil en nuestra comunidad</a:t>
            </a:r>
            <a:r>
              <a:rPr lang="es-MX" sz="2000" dirty="0" smtClean="0"/>
              <a:t>?</a:t>
            </a:r>
          </a:p>
          <a:p>
            <a:r>
              <a:rPr lang="es-MX" sz="2000" dirty="0" smtClean="0"/>
              <a:t> </a:t>
            </a:r>
            <a:r>
              <a:rPr lang="es-MX" sz="2000" dirty="0"/>
              <a:t>8-</a:t>
            </a:r>
            <a:r>
              <a:rPr lang="es-MX" sz="2000" dirty="0" smtClean="0"/>
              <a:t>¿Qué </a:t>
            </a:r>
            <a:r>
              <a:rPr lang="es-MX" sz="2000" dirty="0"/>
              <a:t>tipo de apoyo ofrecen sus servicios para niños o adolescentes que están trabajando en lugar de asistir a la escuela</a:t>
            </a:r>
            <a:r>
              <a:rPr lang="es-MX" sz="2000" dirty="0" smtClean="0"/>
              <a:t>?</a:t>
            </a:r>
          </a:p>
          <a:p>
            <a:r>
              <a:rPr lang="es-MX" sz="2000" dirty="0" smtClean="0"/>
              <a:t> </a:t>
            </a:r>
            <a:r>
              <a:rPr lang="es-MX" sz="2000" dirty="0"/>
              <a:t>9-</a:t>
            </a:r>
            <a:r>
              <a:rPr lang="es-MX" sz="2000" dirty="0" smtClean="0"/>
              <a:t>¿Qué </a:t>
            </a:r>
            <a:r>
              <a:rPr lang="es-MX" sz="2000" dirty="0"/>
              <a:t>papel juegan las familias y la comunidad en la prevención del trabajo infantil/adolescentes</a:t>
            </a:r>
            <a:r>
              <a:rPr lang="es-MX" sz="2000" dirty="0" smtClean="0"/>
              <a:t>?</a:t>
            </a:r>
          </a:p>
          <a:p>
            <a:r>
              <a:rPr lang="es-MX" sz="2000" dirty="0" smtClean="0"/>
              <a:t> </a:t>
            </a:r>
            <a:r>
              <a:rPr lang="es-MX" sz="2000" dirty="0"/>
              <a:t>10-</a:t>
            </a:r>
            <a:r>
              <a:rPr lang="es-MX" sz="2000" dirty="0" smtClean="0"/>
              <a:t>¿C</a:t>
            </a:r>
            <a:r>
              <a:rPr lang="es-MX" sz="2000" dirty="0"/>
              <a:t>ó</a:t>
            </a:r>
            <a:r>
              <a:rPr lang="es-MX" sz="2000" dirty="0" smtClean="0"/>
              <a:t>mo </a:t>
            </a:r>
            <a:r>
              <a:rPr lang="es-MX" sz="2000" dirty="0"/>
              <a:t>puedo reportar un caso sospechoso de trabajo infantil/adolescente? </a:t>
            </a:r>
            <a:endParaRPr lang="en-US" sz="2000" dirty="0"/>
          </a:p>
        </p:txBody>
      </p:sp>
    </p:spTree>
    <p:extLst>
      <p:ext uri="{BB962C8B-B14F-4D97-AF65-F5344CB8AC3E}">
        <p14:creationId xmlns:p14="http://schemas.microsoft.com/office/powerpoint/2010/main" val="1022911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300447"/>
            <a:ext cx="10668000" cy="1097280"/>
          </a:xfrm>
        </p:spPr>
        <p:txBody>
          <a:bodyPr>
            <a:normAutofit fontScale="90000"/>
          </a:bodyPr>
          <a:lstStyle/>
          <a:p>
            <a:r>
              <a:rPr lang="es-AR" dirty="0" smtClean="0"/>
              <a:t>     </a:t>
            </a:r>
            <a:r>
              <a:rPr lang="es-AR" dirty="0" smtClean="0">
                <a:latin typeface="Baskerville Old Face" panose="02020602080505020303" pitchFamily="18" charset="0"/>
              </a:rPr>
              <a:t>Charla con la abogada Alicia Arena</a:t>
            </a:r>
            <a:endParaRPr lang="en-US" dirty="0">
              <a:latin typeface="Baskerville Old Face" panose="02020602080505020303" pitchFamily="18" charset="0"/>
            </a:endParaRPr>
          </a:p>
        </p:txBody>
      </p:sp>
      <p:sp>
        <p:nvSpPr>
          <p:cNvPr id="3" name="Subtítulo 2"/>
          <p:cNvSpPr>
            <a:spLocks noGrp="1"/>
          </p:cNvSpPr>
          <p:nvPr>
            <p:ph type="subTitle" idx="1"/>
          </p:nvPr>
        </p:nvSpPr>
        <p:spPr>
          <a:xfrm>
            <a:off x="955343" y="1542197"/>
            <a:ext cx="9903725" cy="4694830"/>
          </a:xfrm>
        </p:spPr>
        <p:txBody>
          <a:bodyPr>
            <a:normAutofit lnSpcReduction="10000"/>
          </a:bodyPr>
          <a:lstStyle/>
          <a:p>
            <a:r>
              <a:rPr lang="es-MX" dirty="0" smtClean="0"/>
              <a:t>“Uno </a:t>
            </a:r>
            <a:r>
              <a:rPr lang="es-MX" dirty="0"/>
              <a:t>de los </a:t>
            </a:r>
            <a:r>
              <a:rPr lang="es-MX" dirty="0" smtClean="0"/>
              <a:t>principales </a:t>
            </a:r>
            <a:r>
              <a:rPr lang="es-MX" dirty="0"/>
              <a:t>fallos para que el menor este trabajando son los recursos humanos y el desempleo y la falta de </a:t>
            </a:r>
            <a:r>
              <a:rPr lang="es-MX" dirty="0" smtClean="0"/>
              <a:t>educación </a:t>
            </a:r>
            <a:r>
              <a:rPr lang="es-MX" dirty="0"/>
              <a:t>de los padres y el infante, una </a:t>
            </a:r>
            <a:r>
              <a:rPr lang="es-MX" dirty="0" smtClean="0"/>
              <a:t>situación </a:t>
            </a:r>
            <a:r>
              <a:rPr lang="es-MX" dirty="0"/>
              <a:t>que esta bien vista para el trabajo infantil es el niño de entre 14 y 16 años que trabaja en la empresa familiar aproximadamente 15 horas semanales, en distintas situaciones es que esta bien o mal visto, la culpa de estos casos esta </a:t>
            </a:r>
            <a:r>
              <a:rPr lang="es-MX" dirty="0" smtClean="0"/>
              <a:t>principalmente </a:t>
            </a:r>
            <a:r>
              <a:rPr lang="es-MX" dirty="0"/>
              <a:t>en los empleadores y no al infante que busca trabajo</a:t>
            </a:r>
            <a:r>
              <a:rPr lang="es-MX" dirty="0" smtClean="0"/>
              <a:t>. Después </a:t>
            </a:r>
            <a:r>
              <a:rPr lang="es-MX" dirty="0"/>
              <a:t>de los 16 años el chico esta en condiciones de trabajar con un sueldo y en blanco, y el empleador es el que se </a:t>
            </a:r>
            <a:r>
              <a:rPr lang="es-MX" dirty="0" smtClean="0"/>
              <a:t>aprovecha </a:t>
            </a:r>
            <a:r>
              <a:rPr lang="es-MX" dirty="0"/>
              <a:t>de esa </a:t>
            </a:r>
            <a:r>
              <a:rPr lang="es-MX" dirty="0" smtClean="0"/>
              <a:t>situación </a:t>
            </a:r>
            <a:r>
              <a:rPr lang="es-MX" dirty="0"/>
              <a:t>y los chicos trabajan en malas condiciones y con malos sueldos</a:t>
            </a:r>
            <a:r>
              <a:rPr lang="es-MX" dirty="0" smtClean="0"/>
              <a:t>, menores </a:t>
            </a:r>
            <a:r>
              <a:rPr lang="es-MX" dirty="0"/>
              <a:t>de esa edad si se considera de riesgo. Estas situaciones se ven mas en las grandes ciudades, en el caso de trenque Lauquen estos casos no se ven tanto pero se sabe que existen, cuando estos casos quedan expuestos la </a:t>
            </a:r>
            <a:r>
              <a:rPr lang="es-MX" dirty="0" smtClean="0"/>
              <a:t>mayoría </a:t>
            </a:r>
            <a:r>
              <a:rPr lang="es-MX" dirty="0"/>
              <a:t>de las veces no se hace nada al </a:t>
            </a:r>
            <a:r>
              <a:rPr lang="es-MX" dirty="0" smtClean="0"/>
              <a:t>respecto”.</a:t>
            </a:r>
            <a:endParaRPr lang="es-MX" dirty="0" smtClean="0"/>
          </a:p>
          <a:p>
            <a:r>
              <a:rPr lang="es-MX" dirty="0" smtClean="0"/>
              <a:t>Manifestó la entrevistada </a:t>
            </a:r>
            <a:r>
              <a:rPr lang="es-MX" dirty="0" smtClean="0"/>
              <a:t> </a:t>
            </a:r>
            <a:r>
              <a:rPr lang="es-MX" dirty="0" smtClean="0"/>
              <a:t>ALICIA ARENA.</a:t>
            </a:r>
            <a:endParaRPr lang="en-US" dirty="0"/>
          </a:p>
        </p:txBody>
      </p:sp>
    </p:spTree>
    <p:extLst>
      <p:ext uri="{BB962C8B-B14F-4D97-AF65-F5344CB8AC3E}">
        <p14:creationId xmlns:p14="http://schemas.microsoft.com/office/powerpoint/2010/main" val="4035534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81919" y="0"/>
            <a:ext cx="10515600" cy="438434"/>
          </a:xfrm>
        </p:spPr>
        <p:txBody>
          <a:bodyPr>
            <a:normAutofit fontScale="90000"/>
          </a:bodyPr>
          <a:lstStyle/>
          <a:p>
            <a:pPr algn="ctr"/>
            <a:r>
              <a:rPr lang="es-AR" dirty="0" smtClean="0"/>
              <a:t>Charla de Alicia Arena, Abogada. </a:t>
            </a:r>
            <a:endParaRPr lang="en-US" dirty="0"/>
          </a:p>
        </p:txBody>
      </p:sp>
      <p:pic>
        <p:nvPicPr>
          <p:cNvPr id="4" name="WhatsApp Video 2024-10-29 at 12.16.5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389438" y="451134"/>
            <a:ext cx="3459162" cy="6152866"/>
          </a:xfrm>
        </p:spPr>
      </p:pic>
    </p:spTree>
    <p:extLst>
      <p:ext uri="{BB962C8B-B14F-4D97-AF65-F5344CB8AC3E}">
        <p14:creationId xmlns:p14="http://schemas.microsoft.com/office/powerpoint/2010/main" val="17504176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1000" y="327025"/>
            <a:ext cx="228600" cy="1031875"/>
          </a:xfrm>
        </p:spPr>
        <p:txBody>
          <a:bodyPr/>
          <a:lstStyle/>
          <a:p>
            <a:r>
              <a:rPr lang="es-AR" dirty="0" smtClean="0"/>
              <a:t> </a:t>
            </a:r>
            <a:endParaRPr lang="en-US" dirty="0"/>
          </a:p>
        </p:txBody>
      </p:sp>
      <p:pic>
        <p:nvPicPr>
          <p:cNvPr id="4" name="WhatsApp Video 2024-10-16 at 08.56.4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860800" y="-25400"/>
            <a:ext cx="3432175" cy="6104864"/>
          </a:xfrm>
        </p:spPr>
      </p:pic>
    </p:spTree>
    <p:extLst>
      <p:ext uri="{BB962C8B-B14F-4D97-AF65-F5344CB8AC3E}">
        <p14:creationId xmlns:p14="http://schemas.microsoft.com/office/powerpoint/2010/main" val="15947798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866775"/>
          </a:xfrm>
        </p:spPr>
        <p:txBody>
          <a:bodyPr>
            <a:normAutofit fontScale="90000"/>
          </a:bodyPr>
          <a:lstStyle/>
          <a:p>
            <a:r>
              <a:rPr lang="es-AR" dirty="0" err="1" smtClean="0">
                <a:latin typeface="Baskerville Old Face" panose="02020602080505020303" pitchFamily="18" charset="0"/>
              </a:rPr>
              <a:t>Flyer</a:t>
            </a:r>
            <a:r>
              <a:rPr lang="es-AR" dirty="0" smtClean="0">
                <a:latin typeface="Baskerville Old Face" panose="02020602080505020303" pitchFamily="18" charset="0"/>
              </a:rPr>
              <a:t> </a:t>
            </a:r>
            <a:r>
              <a:rPr lang="es-AR" dirty="0" smtClean="0">
                <a:latin typeface="Baskerville Old Face" panose="02020602080505020303" pitchFamily="18" charset="0"/>
              </a:rPr>
              <a:t>que utilizamos para visibilizar como debería ser el  desarrollo de un niño/a emocionalmente </a:t>
            </a:r>
            <a:endParaRPr lang="en-US" dirty="0">
              <a:latin typeface="Baskerville Old Face" panose="02020602080505020303" pitchFamily="18" charset="0"/>
            </a:endParaRPr>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78300" y="1435100"/>
            <a:ext cx="4305300" cy="5295899"/>
          </a:xfrm>
        </p:spPr>
      </p:pic>
    </p:spTree>
    <p:extLst>
      <p:ext uri="{BB962C8B-B14F-4D97-AF65-F5344CB8AC3E}">
        <p14:creationId xmlns:p14="http://schemas.microsoft.com/office/powerpoint/2010/main" val="346255079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TotalTime>
  <Words>962</Words>
  <Application>Microsoft Office PowerPoint</Application>
  <PresentationFormat>Panorámica</PresentationFormat>
  <Paragraphs>44</Paragraphs>
  <Slides>18</Slides>
  <Notes>0</Notes>
  <HiddenSlides>0</HiddenSlides>
  <MMClips>4</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18</vt:i4>
      </vt:variant>
    </vt:vector>
  </HeadingPairs>
  <TitlesOfParts>
    <vt:vector size="24" baseType="lpstr">
      <vt:lpstr>Arial</vt:lpstr>
      <vt:lpstr>Baskerville Old Face</vt:lpstr>
      <vt:lpstr>Calibri</vt:lpstr>
      <vt:lpstr>Calibri Light</vt:lpstr>
      <vt:lpstr>Curlz MT</vt:lpstr>
      <vt:lpstr>Tema de Office</vt:lpstr>
      <vt:lpstr>Proyecto  “Derecho a ser niño”</vt:lpstr>
      <vt:lpstr>Nosotros pertenecemos a la  EES N°11 Ernesto “Che” Guevara de Trenque Lauquen </vt:lpstr>
      <vt:lpstr>Introducción</vt:lpstr>
      <vt:lpstr>¿Qué nos proponemos con este trabajo?</vt:lpstr>
      <vt:lpstr>Preguntas que realizamos </vt:lpstr>
      <vt:lpstr>     Charla con la abogada Alicia Arena</vt:lpstr>
      <vt:lpstr>Charla de Alicia Arena, Abogada. </vt:lpstr>
      <vt:lpstr> </vt:lpstr>
      <vt:lpstr>Flyer que utilizamos para visibilizar como debería ser el  desarrollo de un niño/a emocionalmente </vt:lpstr>
      <vt:lpstr>.</vt:lpstr>
      <vt:lpstr>Charla Lito Abregù abogado en promoción de derechos que protegen a niños y adolecentes </vt:lpstr>
      <vt:lpstr>En este video se ve reflejada la importancia de que los adolescentes asistan a la institución junto a sus compañeros. </vt:lpstr>
      <vt:lpstr>Proceso de trabajo</vt:lpstr>
      <vt:lpstr>IMÁGENES DONDE SE VE REFLEJADA LA VULNERABILIDAD DE LOS DERECHOS DE UN NIÑO</vt:lpstr>
      <vt:lpstr>“NO APUREMOS A LOS NIÑOS, TIENEN TODA UNA VIDA PARA SER GRANDES. DEJEMOS QUE APRENDAN JUGANDO, QUE SE MANCHEN CON EL HELADO, QUE SE MOJEN CON LA LLUVIA, Y QUE SE ENSUCIEN CON LA TIERRA, QUE SE CAIGAN Y APRENDAN A LEVANTARSE.  REGALEMOSLES MENOS COSAS Y MAS TIEMPO, CONTAGIEMOSNO DE SU RISA. LAS COSAS MAS DIVERTIDAS NO SIEMPRE SE COMPRAN Y EL MEJOR ENVOLTORIO ES UN ABRAZO”</vt:lpstr>
      <vt:lpstr>PARA FINALIZAR, FOTOS DE ALGUNOS DE LOS INTEGRANTES EN SU NIÑEZ</vt:lpstr>
      <vt:lpstr>Presentación de PowerPoint</vt:lpstr>
      <vt:lpstr>Participantes del proyecto: Ainhoa, Paula, Guadalupe, Joaco, Javier, Victoria, Emmanuel, Benjamín y Magali. Profe, Cristian  Demás integrantes: Julieta.G, Amparo, Victoria.G, Abril, Fabiana, Fabricio, Francisco, German, Juani, Julieta.L, Julian,  Martina, Milagros, Nahuel, Siamara, Thiago, Tiziana, Valentin, Benjamín.s, Ludmila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Proyecto  “derecho a ser niño”</dc:title>
  <dc:creator>Alumno</dc:creator>
  <cp:lastModifiedBy>Usuario</cp:lastModifiedBy>
  <cp:revision>31</cp:revision>
  <dcterms:created xsi:type="dcterms:W3CDTF">2024-10-28T14:41:20Z</dcterms:created>
  <dcterms:modified xsi:type="dcterms:W3CDTF">2024-11-04T20:31:08Z</dcterms:modified>
</cp:coreProperties>
</file>