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pptx" ContentType="application/vnd.openxmlformats-officedocument.presentationml.presentation"/>
  <Override PartName="/ppt/slideLayouts/slideLayout10.xml" ContentType="application/vnd.openxmlformats-officedocument.presentationml.slideLayout+xml"/>
  <Default Extension="vml" ContentType="application/vnd.openxmlformats-officedocument.vmlDrawing"/>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26"/>
  </p:notesMasterIdLst>
  <p:handoutMasterIdLst>
    <p:handoutMasterId r:id="rId27"/>
  </p:handoutMasterIdLst>
  <p:sldIdLst>
    <p:sldId id="256" r:id="rId2"/>
    <p:sldId id="257" r:id="rId3"/>
    <p:sldId id="266" r:id="rId4"/>
    <p:sldId id="274" r:id="rId5"/>
    <p:sldId id="276" r:id="rId6"/>
    <p:sldId id="259" r:id="rId7"/>
    <p:sldId id="260" r:id="rId8"/>
    <p:sldId id="294" r:id="rId9"/>
    <p:sldId id="305" r:id="rId10"/>
    <p:sldId id="304" r:id="rId11"/>
    <p:sldId id="302" r:id="rId12"/>
    <p:sldId id="303" r:id="rId13"/>
    <p:sldId id="270" r:id="rId14"/>
    <p:sldId id="301" r:id="rId15"/>
    <p:sldId id="296" r:id="rId16"/>
    <p:sldId id="308" r:id="rId17"/>
    <p:sldId id="273" r:id="rId18"/>
    <p:sldId id="287" r:id="rId19"/>
    <p:sldId id="291" r:id="rId20"/>
    <p:sldId id="280" r:id="rId21"/>
    <p:sldId id="292" r:id="rId22"/>
    <p:sldId id="306" r:id="rId23"/>
    <p:sldId id="311" r:id="rId24"/>
    <p:sldId id="310" r:id="rId25"/>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7E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81" autoAdjust="0"/>
    <p:restoredTop sz="94406" autoAdjust="0"/>
  </p:normalViewPr>
  <p:slideViewPr>
    <p:cSldViewPr>
      <p:cViewPr>
        <p:scale>
          <a:sx n="80" d="100"/>
          <a:sy n="80" d="100"/>
        </p:scale>
        <p:origin x="-78" y="-78"/>
      </p:cViewPr>
      <p:guideLst>
        <p:guide orient="horz" pos="2160"/>
        <p:guide pos="2880"/>
      </p:guideLst>
    </p:cSldViewPr>
  </p:slideViewPr>
  <p:outlineViewPr>
    <p:cViewPr>
      <p:scale>
        <a:sx n="33" d="100"/>
        <a:sy n="33" d="100"/>
      </p:scale>
      <p:origin x="0" y="13938"/>
    </p:cViewPr>
  </p:outlineViewPr>
  <p:notesTextViewPr>
    <p:cViewPr>
      <p:scale>
        <a:sx n="100" d="100"/>
        <a:sy n="100" d="100"/>
      </p:scale>
      <p:origin x="0" y="0"/>
    </p:cViewPr>
  </p:notesTextViewPr>
  <p:sorterViewPr>
    <p:cViewPr>
      <p:scale>
        <a:sx n="66" d="100"/>
        <a:sy n="66" d="100"/>
      </p:scale>
      <p:origin x="0" y="2346"/>
    </p:cViewPr>
  </p:sorterViewPr>
  <p:notesViewPr>
    <p:cSldViewPr>
      <p:cViewPr varScale="1">
        <p:scale>
          <a:sx n="35" d="100"/>
          <a:sy n="35" d="100"/>
        </p:scale>
        <p:origin x="-2214"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dirty="0"/>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B67C88-A458-4106-B50F-C3231D154CCC}" type="datetimeFigureOut">
              <a:rPr lang="es-AR" smtClean="0"/>
              <a:pPr/>
              <a:t>12/11/2011</a:t>
            </a:fld>
            <a:endParaRPr lang="es-AR" dirty="0"/>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dirty="0"/>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90107B6-BDA2-4A7F-8542-8985F1FE6B78}" type="slidenum">
              <a:rPr lang="es-AR" smtClean="0"/>
              <a:pPr/>
              <a:t>‹Nº›</a:t>
            </a:fld>
            <a:endParaRPr lang="es-AR"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7BE70A-B4EC-4BCE-93C6-00C19E39E41E}" type="datetimeFigureOut">
              <a:rPr lang="es-AR" smtClean="0"/>
              <a:pPr/>
              <a:t>12/11/2011</a:t>
            </a:fld>
            <a:endParaRPr lang="es-AR"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AR"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D80850-EC78-4740-9588-E5EB121E299C}" type="slidenum">
              <a:rPr lang="es-AR" smtClean="0"/>
              <a:pPr/>
              <a:t>‹Nº›</a:t>
            </a:fld>
            <a:endParaRPr lang="es-A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2AD80850-EC78-4740-9588-E5EB121E299C}" type="slidenum">
              <a:rPr lang="es-AR" smtClean="0"/>
              <a:pPr/>
              <a:t>2</a:t>
            </a:fld>
            <a:endParaRPr lang="es-A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2AD80850-EC78-4740-9588-E5EB121E299C}" type="slidenum">
              <a:rPr lang="es-AR" smtClean="0"/>
              <a:pPr/>
              <a:t>5</a:t>
            </a:fld>
            <a:endParaRPr lang="es-A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2AD80850-EC78-4740-9588-E5EB121E299C}" type="slidenum">
              <a:rPr lang="es-AR" smtClean="0"/>
              <a:pPr/>
              <a:t>18</a:t>
            </a:fld>
            <a:endParaRPr lang="es-A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2AD80850-EC78-4740-9588-E5EB121E299C}" type="slidenum">
              <a:rPr lang="es-AR" smtClean="0"/>
              <a:pPr/>
              <a:t>21</a:t>
            </a:fld>
            <a:endParaRPr lang="es-A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8 Subtítulo"/>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Título"/>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s-ES" smtClean="0"/>
              <a:t>Haga clic para modificar el estilo de título del patrón</a:t>
            </a:r>
            <a:endParaRPr kumimoji="0" lang="en-US"/>
          </a:p>
        </p:txBody>
      </p:sp>
      <p:cxnSp>
        <p:nvCxnSpPr>
          <p:cNvPr id="8" name="7 Conector recto"/>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13 Elipse"/>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5" name="14 Marcador de fecha"/>
          <p:cNvSpPr>
            <a:spLocks noGrp="1"/>
          </p:cNvSpPr>
          <p:nvPr>
            <p:ph type="dt" sz="half" idx="10"/>
          </p:nvPr>
        </p:nvSpPr>
        <p:spPr/>
        <p:txBody>
          <a:bodyPr/>
          <a:lstStyle/>
          <a:p>
            <a:pPr>
              <a:defRPr/>
            </a:pPr>
            <a:endParaRPr lang="es-ES" dirty="0"/>
          </a:p>
        </p:txBody>
      </p:sp>
      <p:sp>
        <p:nvSpPr>
          <p:cNvPr id="16" name="15 Marcador de número de diapositiva"/>
          <p:cNvSpPr>
            <a:spLocks noGrp="1"/>
          </p:cNvSpPr>
          <p:nvPr>
            <p:ph type="sldNum" sz="quarter" idx="11"/>
          </p:nvPr>
        </p:nvSpPr>
        <p:spPr/>
        <p:txBody>
          <a:bodyPr/>
          <a:lstStyle/>
          <a:p>
            <a:pPr>
              <a:defRPr/>
            </a:pPr>
            <a:fld id="{DBA98801-4002-4076-BD61-66AC7BFE2EDE}" type="slidenum">
              <a:rPr lang="es-ES" smtClean="0"/>
              <a:pPr>
                <a:defRPr/>
              </a:pPr>
              <a:t>‹Nº›</a:t>
            </a:fld>
            <a:endParaRPr lang="es-ES" dirty="0"/>
          </a:p>
        </p:txBody>
      </p:sp>
      <p:sp>
        <p:nvSpPr>
          <p:cNvPr id="17" name="16 Marcador de pie de página"/>
          <p:cNvSpPr>
            <a:spLocks noGrp="1"/>
          </p:cNvSpPr>
          <p:nvPr>
            <p:ph type="ftr" sz="quarter" idx="12"/>
          </p:nvPr>
        </p:nvSpPr>
        <p:spPr/>
        <p:txBody>
          <a:bodyPr/>
          <a:lstStyle/>
          <a:p>
            <a:pPr>
              <a:defRPr/>
            </a:pPr>
            <a:endParaRPr lang="es-E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pPr>
              <a:defRPr/>
            </a:pPr>
            <a:endParaRPr lang="es-ES" dirty="0"/>
          </a:p>
        </p:txBody>
      </p:sp>
      <p:sp>
        <p:nvSpPr>
          <p:cNvPr id="5" name="4 Marcador de pie de página"/>
          <p:cNvSpPr>
            <a:spLocks noGrp="1"/>
          </p:cNvSpPr>
          <p:nvPr>
            <p:ph type="ftr" sz="quarter" idx="11"/>
          </p:nvPr>
        </p:nvSpPr>
        <p:spPr/>
        <p:txBody>
          <a:bodyPr/>
          <a:lstStyle/>
          <a:p>
            <a:pPr>
              <a:defRPr/>
            </a:pPr>
            <a:endParaRPr lang="es-ES" dirty="0"/>
          </a:p>
        </p:txBody>
      </p:sp>
      <p:sp>
        <p:nvSpPr>
          <p:cNvPr id="6" name="5 Marcador de número de diapositiva"/>
          <p:cNvSpPr>
            <a:spLocks noGrp="1"/>
          </p:cNvSpPr>
          <p:nvPr>
            <p:ph type="sldNum" sz="quarter" idx="12"/>
          </p:nvPr>
        </p:nvSpPr>
        <p:spPr/>
        <p:txBody>
          <a:bodyPr/>
          <a:lstStyle/>
          <a:p>
            <a:pPr>
              <a:defRPr/>
            </a:pPr>
            <a:fld id="{390E5637-036D-4B89-B7D7-6C99F26F8E7D}" type="slidenum">
              <a:rPr lang="es-ES" smtClean="0"/>
              <a:pPr>
                <a:defRPr/>
              </a:pPr>
              <a:t>‹Nº›</a:t>
            </a:fld>
            <a:endParaRPr lang="es-E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pPr>
              <a:defRPr/>
            </a:pPr>
            <a:endParaRPr lang="es-ES" dirty="0"/>
          </a:p>
        </p:txBody>
      </p:sp>
      <p:sp>
        <p:nvSpPr>
          <p:cNvPr id="5" name="4 Marcador de pie de página"/>
          <p:cNvSpPr>
            <a:spLocks noGrp="1"/>
          </p:cNvSpPr>
          <p:nvPr>
            <p:ph type="ftr" sz="quarter" idx="11"/>
          </p:nvPr>
        </p:nvSpPr>
        <p:spPr/>
        <p:txBody>
          <a:bodyPr/>
          <a:lstStyle/>
          <a:p>
            <a:pPr>
              <a:defRPr/>
            </a:pPr>
            <a:endParaRPr lang="es-ES" dirty="0"/>
          </a:p>
        </p:txBody>
      </p:sp>
      <p:sp>
        <p:nvSpPr>
          <p:cNvPr id="6" name="5 Marcador de número de diapositiva"/>
          <p:cNvSpPr>
            <a:spLocks noGrp="1"/>
          </p:cNvSpPr>
          <p:nvPr>
            <p:ph type="sldNum" sz="quarter" idx="12"/>
          </p:nvPr>
        </p:nvSpPr>
        <p:spPr/>
        <p:txBody>
          <a:bodyPr/>
          <a:lstStyle/>
          <a:p>
            <a:pPr>
              <a:defRPr/>
            </a:pPr>
            <a:fld id="{D7923D3A-ABE8-438B-A2F2-9BF485557091}" type="slidenum">
              <a:rPr lang="es-ES" smtClean="0"/>
              <a:pPr>
                <a:defRPr/>
              </a:pPr>
              <a:t>‹Nº›</a:t>
            </a:fld>
            <a:endParaRPr lang="es-E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9" name="8 Marcador de contenido"/>
          <p:cNvSpPr>
            <a:spLocks noGrp="1"/>
          </p:cNvSpPr>
          <p:nvPr>
            <p:ph idx="1"/>
          </p:nvPr>
        </p:nvSpPr>
        <p:spPr>
          <a:xfrm>
            <a:off x="457200" y="1524000"/>
            <a:ext cx="8229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4" name="13 Marcador de fecha"/>
          <p:cNvSpPr>
            <a:spLocks noGrp="1"/>
          </p:cNvSpPr>
          <p:nvPr>
            <p:ph type="dt" sz="half" idx="14"/>
          </p:nvPr>
        </p:nvSpPr>
        <p:spPr/>
        <p:txBody>
          <a:bodyPr/>
          <a:lstStyle/>
          <a:p>
            <a:pPr>
              <a:defRPr/>
            </a:pPr>
            <a:endParaRPr lang="es-ES" dirty="0"/>
          </a:p>
        </p:txBody>
      </p:sp>
      <p:sp>
        <p:nvSpPr>
          <p:cNvPr id="15" name="14 Marcador de número de diapositiva"/>
          <p:cNvSpPr>
            <a:spLocks noGrp="1"/>
          </p:cNvSpPr>
          <p:nvPr>
            <p:ph type="sldNum" sz="quarter" idx="15"/>
          </p:nvPr>
        </p:nvSpPr>
        <p:spPr/>
        <p:txBody>
          <a:bodyPr/>
          <a:lstStyle>
            <a:lvl1pPr algn="ctr">
              <a:defRPr/>
            </a:lvl1pPr>
          </a:lstStyle>
          <a:p>
            <a:pPr>
              <a:defRPr/>
            </a:pPr>
            <a:fld id="{DCE8E81D-3570-4960-8736-051F145B49EA}" type="slidenum">
              <a:rPr lang="es-ES" smtClean="0"/>
              <a:pPr>
                <a:defRPr/>
              </a:pPr>
              <a:t>‹Nº›</a:t>
            </a:fld>
            <a:endParaRPr lang="es-ES" dirty="0"/>
          </a:p>
        </p:txBody>
      </p:sp>
      <p:sp>
        <p:nvSpPr>
          <p:cNvPr id="16" name="15 Marcador de pie de página"/>
          <p:cNvSpPr>
            <a:spLocks noGrp="1"/>
          </p:cNvSpPr>
          <p:nvPr>
            <p:ph type="ftr" sz="quarter" idx="16"/>
          </p:nvPr>
        </p:nvSpPr>
        <p:spPr/>
        <p:txBody>
          <a:bodyPr/>
          <a:lstStyle/>
          <a:p>
            <a:pPr>
              <a:defRPr/>
            </a:pPr>
            <a:endParaRPr lang="es-ES" dirty="0"/>
          </a:p>
        </p:txBody>
      </p:sp>
      <p:sp>
        <p:nvSpPr>
          <p:cNvPr id="17" name="16 Título"/>
          <p:cNvSpPr>
            <a:spLocks noGrp="1"/>
          </p:cNvSpPr>
          <p:nvPr>
            <p:ph type="title"/>
          </p:nvPr>
        </p:nvSpPr>
        <p:spPr/>
        <p:txBody>
          <a:bodyPr rtlCol="0" anchor="b" anchorCtr="0"/>
          <a:lstStyle/>
          <a:p>
            <a:r>
              <a:rPr kumimoji="0" lang="es-ES" smtClean="0"/>
              <a:t>Haga clic para modificar el estilo de título del patrón</a:t>
            </a:r>
            <a:endParaRPr kumimoji="0"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pPr>
              <a:defRPr/>
            </a:pPr>
            <a:endParaRPr lang="es-ES" dirty="0"/>
          </a:p>
        </p:txBody>
      </p:sp>
      <p:sp>
        <p:nvSpPr>
          <p:cNvPr id="5" name="4 Marcador de pie de página"/>
          <p:cNvSpPr>
            <a:spLocks noGrp="1"/>
          </p:cNvSpPr>
          <p:nvPr>
            <p:ph type="ftr" sz="quarter" idx="11"/>
          </p:nvPr>
        </p:nvSpPr>
        <p:spPr/>
        <p:txBody>
          <a:bodyPr/>
          <a:lstStyle/>
          <a:p>
            <a:pPr>
              <a:defRPr/>
            </a:pPr>
            <a:endParaRPr lang="es-ES" dirty="0"/>
          </a:p>
        </p:txBody>
      </p:sp>
      <p:sp>
        <p:nvSpPr>
          <p:cNvPr id="6" name="5 Marcador de número de diapositiva"/>
          <p:cNvSpPr>
            <a:spLocks noGrp="1"/>
          </p:cNvSpPr>
          <p:nvPr>
            <p:ph type="sldNum" sz="quarter" idx="12"/>
          </p:nvPr>
        </p:nvSpPr>
        <p:spPr/>
        <p:txBody>
          <a:bodyPr/>
          <a:lstStyle/>
          <a:p>
            <a:pPr>
              <a:defRPr/>
            </a:pPr>
            <a:fld id="{204F5A39-A047-4B01-9091-941B34148134}" type="slidenum">
              <a:rPr lang="es-ES" smtClean="0"/>
              <a:pPr>
                <a:defRPr/>
              </a:pPr>
              <a:t>‹Nº›</a:t>
            </a:fld>
            <a:endParaRPr lang="es-ES" dirty="0"/>
          </a:p>
        </p:txBody>
      </p:sp>
      <p:sp>
        <p:nvSpPr>
          <p:cNvPr id="2" name="1 Título"/>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cxnSp>
        <p:nvCxnSpPr>
          <p:cNvPr id="7" name="6 Conector recto"/>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4 Marcador de fecha"/>
          <p:cNvSpPr>
            <a:spLocks noGrp="1"/>
          </p:cNvSpPr>
          <p:nvPr>
            <p:ph type="dt" sz="half" idx="10"/>
          </p:nvPr>
        </p:nvSpPr>
        <p:spPr/>
        <p:txBody>
          <a:bodyPr/>
          <a:lstStyle/>
          <a:p>
            <a:pPr>
              <a:defRPr/>
            </a:pPr>
            <a:endParaRPr lang="es-ES" dirty="0"/>
          </a:p>
        </p:txBody>
      </p:sp>
      <p:sp>
        <p:nvSpPr>
          <p:cNvPr id="6" name="5 Marcador de pie de página"/>
          <p:cNvSpPr>
            <a:spLocks noGrp="1"/>
          </p:cNvSpPr>
          <p:nvPr>
            <p:ph type="ftr" sz="quarter" idx="11"/>
          </p:nvPr>
        </p:nvSpPr>
        <p:spPr/>
        <p:txBody>
          <a:bodyPr/>
          <a:lstStyle/>
          <a:p>
            <a:pPr>
              <a:defRPr/>
            </a:pPr>
            <a:endParaRPr lang="es-ES" dirty="0"/>
          </a:p>
        </p:txBody>
      </p:sp>
      <p:sp>
        <p:nvSpPr>
          <p:cNvPr id="7" name="6 Marcador de número de diapositiva"/>
          <p:cNvSpPr>
            <a:spLocks noGrp="1"/>
          </p:cNvSpPr>
          <p:nvPr>
            <p:ph type="sldNum" sz="quarter" idx="12"/>
          </p:nvPr>
        </p:nvSpPr>
        <p:spPr/>
        <p:txBody>
          <a:bodyPr/>
          <a:lstStyle/>
          <a:p>
            <a:pPr>
              <a:defRPr/>
            </a:pPr>
            <a:fld id="{8D774C04-78DB-479B-976F-67847319F112}" type="slidenum">
              <a:rPr lang="es-ES" smtClean="0"/>
              <a:pPr>
                <a:defRPr/>
              </a:pPr>
              <a:t>‹Nº›</a:t>
            </a:fld>
            <a:endParaRPr lang="es-ES" dirty="0"/>
          </a:p>
        </p:txBody>
      </p:sp>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11" name="10 Marcador de contenido"/>
          <p:cNvSpPr>
            <a:spLocks noGrp="1"/>
          </p:cNvSpPr>
          <p:nvPr>
            <p:ph sz="half" idx="1"/>
          </p:nvPr>
        </p:nvSpPr>
        <p:spPr>
          <a:xfrm>
            <a:off x="457200" y="1524000"/>
            <a:ext cx="4059936"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2"/>
          </p:nvPr>
        </p:nvSpPr>
        <p:spPr>
          <a:xfrm>
            <a:off x="4648200" y="1524000"/>
            <a:ext cx="4059936"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9" name="8 Marcador de número de diapositiva"/>
          <p:cNvSpPr>
            <a:spLocks noGrp="1"/>
          </p:cNvSpPr>
          <p:nvPr>
            <p:ph type="sldNum" sz="quarter" idx="12"/>
          </p:nvPr>
        </p:nvSpPr>
        <p:spPr/>
        <p:txBody>
          <a:bodyPr/>
          <a:lstStyle/>
          <a:p>
            <a:pPr>
              <a:defRPr/>
            </a:pPr>
            <a:fld id="{11086ABA-78C9-4119-9BEF-86D11A4AA4AF}" type="slidenum">
              <a:rPr lang="es-ES" smtClean="0"/>
              <a:pPr>
                <a:defRPr/>
              </a:pPr>
              <a:t>‹Nº›</a:t>
            </a:fld>
            <a:endParaRPr lang="es-ES" dirty="0"/>
          </a:p>
        </p:txBody>
      </p:sp>
      <p:sp>
        <p:nvSpPr>
          <p:cNvPr id="8" name="7 Marcador de pie de página"/>
          <p:cNvSpPr>
            <a:spLocks noGrp="1"/>
          </p:cNvSpPr>
          <p:nvPr>
            <p:ph type="ftr" sz="quarter" idx="11"/>
          </p:nvPr>
        </p:nvSpPr>
        <p:spPr/>
        <p:txBody>
          <a:bodyPr/>
          <a:lstStyle/>
          <a:p>
            <a:pPr>
              <a:defRPr/>
            </a:pPr>
            <a:endParaRPr lang="es-ES" dirty="0"/>
          </a:p>
        </p:txBody>
      </p:sp>
      <p:sp>
        <p:nvSpPr>
          <p:cNvPr id="7" name="6 Marcador de fecha"/>
          <p:cNvSpPr>
            <a:spLocks noGrp="1"/>
          </p:cNvSpPr>
          <p:nvPr>
            <p:ph type="dt" sz="half" idx="10"/>
          </p:nvPr>
        </p:nvSpPr>
        <p:spPr/>
        <p:txBody>
          <a:bodyPr/>
          <a:lstStyle/>
          <a:p>
            <a:pPr>
              <a:defRPr/>
            </a:pPr>
            <a:endParaRPr lang="es-ES" dirty="0"/>
          </a:p>
        </p:txBody>
      </p:sp>
      <p:sp>
        <p:nvSpPr>
          <p:cNvPr id="3" name="2 Marcador de texto"/>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32" name="31 Marcador de contenido"/>
          <p:cNvSpPr>
            <a:spLocks noGrp="1"/>
          </p:cNvSpPr>
          <p:nvPr>
            <p:ph sz="half" idx="2"/>
          </p:nvPr>
        </p:nvSpPr>
        <p:spPr>
          <a:xfrm>
            <a:off x="457200" y="2201896"/>
            <a:ext cx="4038600" cy="391363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34" name="33 Marcador de contenido"/>
          <p:cNvSpPr>
            <a:spLocks noGrp="1"/>
          </p:cNvSpPr>
          <p:nvPr>
            <p:ph sz="quarter" idx="4"/>
          </p:nvPr>
        </p:nvSpPr>
        <p:spPr>
          <a:xfrm>
            <a:off x="4649788" y="2201896"/>
            <a:ext cx="4038600" cy="391363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 name="1 Título"/>
          <p:cNvSpPr>
            <a:spLocks noGrp="1"/>
          </p:cNvSpPr>
          <p:nvPr>
            <p:ph type="title"/>
          </p:nvPr>
        </p:nvSpPr>
        <p:spPr>
          <a:xfrm>
            <a:off x="457200" y="155448"/>
            <a:ext cx="8229600" cy="1143000"/>
          </a:xfrm>
        </p:spPr>
        <p:txBody>
          <a:bodyPr anchor="b" anchorCtr="0"/>
          <a:lstStyle>
            <a:lvl1pPr>
              <a:defRPr/>
            </a:lvl1pPr>
          </a:lstStyle>
          <a:p>
            <a:r>
              <a:rPr kumimoji="0" lang="es-ES" smtClean="0"/>
              <a:t>Haga clic para modificar el estilo de título del patrón</a:t>
            </a:r>
            <a:endParaRPr kumimoji="0" lang="en-US"/>
          </a:p>
        </p:txBody>
      </p:sp>
      <p:sp>
        <p:nvSpPr>
          <p:cNvPr id="12" name="11 Marcador de texto"/>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cxnSp>
        <p:nvCxnSpPr>
          <p:cNvPr id="10" name="9 Conector recto"/>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pPr>
              <a:defRPr/>
            </a:pPr>
            <a:endParaRPr lang="es-ES" dirty="0"/>
          </a:p>
        </p:txBody>
      </p:sp>
      <p:sp>
        <p:nvSpPr>
          <p:cNvPr id="4" name="3 Marcador de pie de página"/>
          <p:cNvSpPr>
            <a:spLocks noGrp="1"/>
          </p:cNvSpPr>
          <p:nvPr>
            <p:ph type="ftr" sz="quarter" idx="11"/>
          </p:nvPr>
        </p:nvSpPr>
        <p:spPr/>
        <p:txBody>
          <a:bodyPr/>
          <a:lstStyle/>
          <a:p>
            <a:pPr>
              <a:defRPr/>
            </a:pPr>
            <a:endParaRPr lang="es-ES" dirty="0"/>
          </a:p>
        </p:txBody>
      </p:sp>
      <p:sp>
        <p:nvSpPr>
          <p:cNvPr id="5" name="4 Marcador de número de diapositiva"/>
          <p:cNvSpPr>
            <a:spLocks noGrp="1"/>
          </p:cNvSpPr>
          <p:nvPr>
            <p:ph type="sldNum" sz="quarter" idx="12"/>
          </p:nvPr>
        </p:nvSpPr>
        <p:spPr/>
        <p:txBody>
          <a:bodyPr/>
          <a:lstStyle/>
          <a:p>
            <a:pPr>
              <a:defRPr/>
            </a:pPr>
            <a:fld id="{46F876CA-90D0-4AC3-A0A9-57D333656AC2}" type="slidenum">
              <a:rPr lang="es-ES" smtClean="0"/>
              <a:pPr>
                <a:defRPr/>
              </a:pPr>
              <a:t>‹Nº›</a:t>
            </a:fld>
            <a:endParaRPr lang="es-ES" dirty="0"/>
          </a:p>
        </p:txBody>
      </p:sp>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a:defRPr/>
            </a:pPr>
            <a:endParaRPr lang="es-ES" dirty="0"/>
          </a:p>
        </p:txBody>
      </p:sp>
      <p:sp>
        <p:nvSpPr>
          <p:cNvPr id="3" name="2 Marcador de pie de página"/>
          <p:cNvSpPr>
            <a:spLocks noGrp="1"/>
          </p:cNvSpPr>
          <p:nvPr>
            <p:ph type="ftr" sz="quarter" idx="11"/>
          </p:nvPr>
        </p:nvSpPr>
        <p:spPr/>
        <p:txBody>
          <a:bodyPr/>
          <a:lstStyle/>
          <a:p>
            <a:pPr>
              <a:defRPr/>
            </a:pPr>
            <a:endParaRPr lang="es-ES" dirty="0"/>
          </a:p>
        </p:txBody>
      </p:sp>
      <p:sp>
        <p:nvSpPr>
          <p:cNvPr id="4" name="3 Marcador de número de diapositiva"/>
          <p:cNvSpPr>
            <a:spLocks noGrp="1"/>
          </p:cNvSpPr>
          <p:nvPr>
            <p:ph type="sldNum" sz="quarter" idx="12"/>
          </p:nvPr>
        </p:nvSpPr>
        <p:spPr/>
        <p:txBody>
          <a:bodyPr/>
          <a:lstStyle/>
          <a:p>
            <a:pPr>
              <a:defRPr/>
            </a:pPr>
            <a:fld id="{BC1A59A9-8EDC-407A-B517-1200EE00D1AD}" type="slidenum">
              <a:rPr lang="es-ES" smtClean="0"/>
              <a:pPr>
                <a:defRPr/>
              </a:pPr>
              <a:t>‹Nº›</a:t>
            </a:fld>
            <a:endParaRPr lang="es-E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9" name="28 Marcador de contenido"/>
          <p:cNvSpPr>
            <a:spLocks noGrp="1"/>
          </p:cNvSpPr>
          <p:nvPr>
            <p:ph sz="quarter" idx="1"/>
          </p:nvPr>
        </p:nvSpPr>
        <p:spPr>
          <a:xfrm>
            <a:off x="457200" y="457200"/>
            <a:ext cx="6248400" cy="5715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3" name="2 Marcador de texto"/>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31" name="30 Título"/>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s-ES" smtClean="0"/>
              <a:t>Haga clic para modificar el estilo de título del patrón</a:t>
            </a:r>
            <a:endParaRPr kumimoji="0" lang="en-US"/>
          </a:p>
        </p:txBody>
      </p:sp>
      <p:sp>
        <p:nvSpPr>
          <p:cNvPr id="8" name="7 Marcador de fecha"/>
          <p:cNvSpPr>
            <a:spLocks noGrp="1"/>
          </p:cNvSpPr>
          <p:nvPr>
            <p:ph type="dt" sz="half" idx="14"/>
          </p:nvPr>
        </p:nvSpPr>
        <p:spPr/>
        <p:txBody>
          <a:bodyPr/>
          <a:lstStyle/>
          <a:p>
            <a:pPr>
              <a:defRPr/>
            </a:pPr>
            <a:endParaRPr lang="es-ES" dirty="0"/>
          </a:p>
        </p:txBody>
      </p:sp>
      <p:sp>
        <p:nvSpPr>
          <p:cNvPr id="9" name="8 Marcador de número de diapositiva"/>
          <p:cNvSpPr>
            <a:spLocks noGrp="1"/>
          </p:cNvSpPr>
          <p:nvPr>
            <p:ph type="sldNum" sz="quarter" idx="15"/>
          </p:nvPr>
        </p:nvSpPr>
        <p:spPr/>
        <p:txBody>
          <a:bodyPr/>
          <a:lstStyle/>
          <a:p>
            <a:pPr>
              <a:defRPr/>
            </a:pPr>
            <a:fld id="{B55DF91C-3C1A-46B7-B685-ECBE2A7AD12E}" type="slidenum">
              <a:rPr lang="es-ES" smtClean="0"/>
              <a:pPr>
                <a:defRPr/>
              </a:pPr>
              <a:t>‹Nº›</a:t>
            </a:fld>
            <a:endParaRPr lang="es-ES" dirty="0"/>
          </a:p>
        </p:txBody>
      </p:sp>
      <p:sp>
        <p:nvSpPr>
          <p:cNvPr id="10" name="9 Marcador de pie de página"/>
          <p:cNvSpPr>
            <a:spLocks noGrp="1"/>
          </p:cNvSpPr>
          <p:nvPr>
            <p:ph type="ftr" sz="quarter" idx="16"/>
          </p:nvPr>
        </p:nvSpPr>
        <p:spPr/>
        <p:txBody>
          <a:bodyPr/>
          <a:lstStyle/>
          <a:p>
            <a:pPr>
              <a:defRPr/>
            </a:pPr>
            <a:endParaRPr lang="es-E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s-ES" dirty="0" smtClean="0"/>
              <a:t>Haga clic en el icono para agregar una imagen</a:t>
            </a:r>
            <a:endParaRPr kumimoji="0" lang="en-US" dirty="0"/>
          </a:p>
        </p:txBody>
      </p:sp>
      <p:sp>
        <p:nvSpPr>
          <p:cNvPr id="4" name="3 Marcador de texto"/>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8" name="7 Marcador de fecha"/>
          <p:cNvSpPr>
            <a:spLocks noGrp="1"/>
          </p:cNvSpPr>
          <p:nvPr>
            <p:ph type="dt" sz="half" idx="10"/>
          </p:nvPr>
        </p:nvSpPr>
        <p:spPr/>
        <p:txBody>
          <a:bodyPr/>
          <a:lstStyle/>
          <a:p>
            <a:pPr>
              <a:defRPr/>
            </a:pPr>
            <a:endParaRPr lang="es-ES" dirty="0"/>
          </a:p>
        </p:txBody>
      </p:sp>
      <p:sp>
        <p:nvSpPr>
          <p:cNvPr id="9" name="8 Marcador de número de diapositiva"/>
          <p:cNvSpPr>
            <a:spLocks noGrp="1"/>
          </p:cNvSpPr>
          <p:nvPr>
            <p:ph type="sldNum" sz="quarter" idx="11"/>
          </p:nvPr>
        </p:nvSpPr>
        <p:spPr/>
        <p:txBody>
          <a:bodyPr/>
          <a:lstStyle/>
          <a:p>
            <a:pPr>
              <a:defRPr/>
            </a:pPr>
            <a:fld id="{DD359C49-CDA0-4765-A02F-25DFA05BC326}" type="slidenum">
              <a:rPr lang="es-ES" smtClean="0"/>
              <a:pPr>
                <a:defRPr/>
              </a:pPr>
              <a:t>‹Nº›</a:t>
            </a:fld>
            <a:endParaRPr lang="es-ES" dirty="0"/>
          </a:p>
        </p:txBody>
      </p:sp>
      <p:sp>
        <p:nvSpPr>
          <p:cNvPr id="10" name="9 Marcador de pie de página"/>
          <p:cNvSpPr>
            <a:spLocks noGrp="1"/>
          </p:cNvSpPr>
          <p:nvPr>
            <p:ph type="ftr" sz="quarter" idx="12"/>
          </p:nvPr>
        </p:nvSpPr>
        <p:spPr/>
        <p:txBody>
          <a:bodyPr/>
          <a:lstStyle/>
          <a:p>
            <a:pPr>
              <a:defRPr/>
            </a:pPr>
            <a:endParaRPr lang="es-E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8 Marcador de texto"/>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4" name="23 Marcador de fecha"/>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s-ES" dirty="0"/>
          </a:p>
        </p:txBody>
      </p:sp>
      <p:sp>
        <p:nvSpPr>
          <p:cNvPr id="10" name="9 Marcador de pie de página"/>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s-ES" dirty="0"/>
          </a:p>
        </p:txBody>
      </p:sp>
      <p:sp>
        <p:nvSpPr>
          <p:cNvPr id="22" name="21 Marcador de número de diapositiva"/>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DB2C5EC-E376-4840-A74E-C6A22409D06C}" type="slidenum">
              <a:rPr lang="es-ES" smtClean="0"/>
              <a:pPr>
                <a:defRPr/>
              </a:pPr>
              <a:t>‹Nº›</a:t>
            </a:fld>
            <a:endParaRPr lang="es-ES" dirty="0"/>
          </a:p>
        </p:txBody>
      </p:sp>
      <p:sp>
        <p:nvSpPr>
          <p:cNvPr id="5" name="4 Marcador de título"/>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s-ES" smtClean="0"/>
              <a:t>Haga clic para modificar el estilo de título del patrón</a:t>
            </a:r>
            <a:endParaRPr kumimoji="0" lang="en-US"/>
          </a:p>
        </p:txBody>
      </p:sp>
    </p:spTree>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ransition/>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D:\Mis%20Cosas\Mi%20m&#250;sica\musica\LUZBELITO\Juguetes%20perdidos.MP3" TargetMode="Externa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package" Target="../embeddings/Presentaci_n_de_Microsoft_Office_PowerPoint1.pptx"/></Relationships>
</file>

<file path=ppt/slides/_rels/slide10.xml.rels><?xml version="1.0" encoding="UTF-8" standalone="yes"?>
<Relationships xmlns="http://schemas.openxmlformats.org/package/2006/relationships"><Relationship Id="rId3" Type="http://schemas.openxmlformats.org/officeDocument/2006/relationships/hyperlink" Target="Entrevista%20a%20Patricia.MOV" TargetMode="Externa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Ordenanzas%20municipales.png" TargetMode="External"/><Relationship Id="rId2" Type="http://schemas.openxmlformats.org/officeDocument/2006/relationships/slideLayout" Target="../slideLayouts/slideLayout2.xml"/><Relationship Id="rId1" Type="http://schemas.openxmlformats.org/officeDocument/2006/relationships/audio" Target="../media/audio6.wav"/><Relationship Id="rId5" Type="http://schemas.openxmlformats.org/officeDocument/2006/relationships/image" Target="../media/image16.png"/><Relationship Id="rId4" Type="http://schemas.openxmlformats.org/officeDocument/2006/relationships/hyperlink" Target="Entrevista%20a%20Mabel%20Gaggino%20y%20Sergio%20Gonz&#225;lez.wmv"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4.xml"/><Relationship Id="rId1" Type="http://schemas.openxmlformats.org/officeDocument/2006/relationships/audio" Target="../media/audio7.wav"/><Relationship Id="rId5" Type="http://schemas.openxmlformats.org/officeDocument/2006/relationships/image" Target="../media/image18.png"/><Relationship Id="rId4" Type="http://schemas.openxmlformats.org/officeDocument/2006/relationships/hyperlink" Target="http://desaparecidoslanus.blogspot.com/2010/11/hugo-francisco-mena-ruben-silva-y.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4.xml"/><Relationship Id="rId1" Type="http://schemas.openxmlformats.org/officeDocument/2006/relationships/audio" Target="../media/audio8.wav"/><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audio" Target="../media/audio9.wav"/><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hyperlink" Target="Testimonio%20de%20Vicky%20Lagos.doc" TargetMode="External"/><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D:\Mis%20Cosas\Mi%20m&#250;sica\musica\LUZBELITO\Juguetes%20perdidos.MP3" TargetMode="External"/><Relationship Id="rId1" Type="http://schemas.openxmlformats.org/officeDocument/2006/relationships/audio" Target="file:///F:\Jovenes%20y%20Memoria%202.mp3"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www.me.gov.ar/efeme/24demarzo/quees2.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desaparecidos.org/arg/conadep/nuncamas/nuncamas.html" TargetMode="External"/><Relationship Id="rId5" Type="http://schemas.openxmlformats.org/officeDocument/2006/relationships/hyperlink" Target="http://www.tvpublica.com.ar/tvpublica/articulo?id=2498" TargetMode="External"/><Relationship Id="rId4" Type="http://schemas.openxmlformats.org/officeDocument/2006/relationships/hyperlink" Target="http://www.me.gov.ar/efeme/24demarzo/dictadura.html"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www.pagina12.com.ar/diario/elpais/1-150155-2010-07-26.html"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F:\Jovenes%20y%20Memoria%203.mp3" TargetMode="External"/><Relationship Id="rId1" Type="http://schemas.openxmlformats.org/officeDocument/2006/relationships/audio" Target="../media/audio12.wav"/><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hyperlink" Target="http://www.hijos.org.ar/" TargetMode="External"/><Relationship Id="rId3" Type="http://schemas.openxmlformats.org/officeDocument/2006/relationships/hyperlink" Target="http://www.madres.org/navegar/nav.php" TargetMode="External"/><Relationship Id="rId7" Type="http://schemas.openxmlformats.org/officeDocument/2006/relationships/slide" Target="slide6.xml"/><Relationship Id="rId2" Type="http://schemas.openxmlformats.org/officeDocument/2006/relationships/hyperlink" Target="http://www.madresfundadoras.org.ar/" TargetMode="External"/><Relationship Id="rId1" Type="http://schemas.openxmlformats.org/officeDocument/2006/relationships/slideLayout" Target="../slideLayouts/slideLayout2.xml"/><Relationship Id="rId6" Type="http://schemas.openxmlformats.org/officeDocument/2006/relationships/hyperlink" Target="http://www.cels.org.ar/home/index.php" TargetMode="External"/><Relationship Id="rId5" Type="http://schemas.openxmlformats.org/officeDocument/2006/relationships/hyperlink" Target="http://www.serpaj.org/" TargetMode="External"/><Relationship Id="rId10" Type="http://schemas.openxmlformats.org/officeDocument/2006/relationships/hyperlink" Target="http://www.exdesaparecidos.org.ar/aedd/example2.php" TargetMode="External"/><Relationship Id="rId4" Type="http://schemas.openxmlformats.org/officeDocument/2006/relationships/hyperlink" Target="http://www.apdh-argentina.org.ar/" TargetMode="External"/><Relationship Id="rId9" Type="http://schemas.openxmlformats.org/officeDocument/2006/relationships/hyperlink" Target="http://www.desaparecidos.org/familiare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pagina12.com.ar/diario/elpais/1-24433-2003-08-22.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hijos-capital.org.ar/mapa/mapa2.html"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abuelas.org.ar/" TargetMode="External"/><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eaaf.typepad.com/eaaf__sp/" TargetMode="External"/><Relationship Id="rId2" Type="http://schemas.openxmlformats.org/officeDocument/2006/relationships/slideLayout" Target="../slideLayouts/slideLayout4.xml"/><Relationship Id="rId1" Type="http://schemas.openxmlformats.org/officeDocument/2006/relationships/audio" Target="../media/audio2.wav"/><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hyperlink" Target="Tumbas%20Anonimas%20-%20Cohen%20Salama.doc" TargetMode="External"/><Relationship Id="rId2" Type="http://schemas.openxmlformats.org/officeDocument/2006/relationships/slideLayout" Target="../slideLayouts/slideLayout4.xml"/><Relationship Id="rId1" Type="http://schemas.openxmlformats.org/officeDocument/2006/relationships/audio" Target="../media/audio3.wav"/><Relationship Id="rId5" Type="http://schemas.openxmlformats.org/officeDocument/2006/relationships/image" Target="../media/image12.png"/><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4.xml"/><Relationship Id="rId1" Type="http://schemas.openxmlformats.org/officeDocument/2006/relationships/audio" Target="../media/audio4.wav"/><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pPr algn="ctr"/>
            <a:r>
              <a:rPr lang="es-AR" b="1" dirty="0" smtClean="0">
                <a:solidFill>
                  <a:srgbClr val="7E0000"/>
                </a:solidFill>
                <a:latin typeface="Comic Sans MS" pitchFamily="66" charset="0"/>
              </a:rPr>
              <a:t>JÓVENES Y MEMORIA </a:t>
            </a:r>
            <a:r>
              <a:rPr lang="es-AR" sz="4800" b="1" dirty="0" smtClean="0">
                <a:solidFill>
                  <a:srgbClr val="7E0000"/>
                </a:solidFill>
                <a:latin typeface="Comic Sans MS" pitchFamily="66" charset="0"/>
              </a:rPr>
              <a:t>2011</a:t>
            </a:r>
            <a:endParaRPr lang="es-AR" sz="4800" b="1" dirty="0">
              <a:solidFill>
                <a:srgbClr val="7E0000"/>
              </a:solidFill>
              <a:latin typeface="Comic Sans MS" pitchFamily="66" charset="0"/>
            </a:endParaRPr>
          </a:p>
        </p:txBody>
      </p:sp>
      <p:graphicFrame>
        <p:nvGraphicFramePr>
          <p:cNvPr id="1026" name="Object 2"/>
          <p:cNvGraphicFramePr>
            <a:graphicFrameLocks noChangeAspect="1"/>
          </p:cNvGraphicFramePr>
          <p:nvPr/>
        </p:nvGraphicFramePr>
        <p:xfrm>
          <a:off x="539552" y="1556792"/>
          <a:ext cx="8136904" cy="4894805"/>
        </p:xfrm>
        <a:graphic>
          <a:graphicData uri="http://schemas.openxmlformats.org/presentationml/2006/ole">
            <p:oleObj spid="_x0000_s1026" name="Presentación" r:id="rId4" imgW="4570656" imgH="3427323" progId="PowerPoint.Show.12">
              <p:embed/>
            </p:oleObj>
          </a:graphicData>
        </a:graphic>
      </p:graphicFrame>
      <p:pic>
        <p:nvPicPr>
          <p:cNvPr id="5" name="Juguetes perdidos.MP3">
            <a:hlinkClick r:id="" action="ppaction://media"/>
          </p:cNvPr>
          <p:cNvPicPr>
            <a:picLocks noGrp="1" noRot="1" noChangeAspect="1"/>
          </p:cNvPicPr>
          <p:nvPr>
            <p:ph idx="1"/>
            <a:audioFile r:link="rId2"/>
          </p:nvPr>
        </p:nvPicPr>
        <p:blipFill>
          <a:blip r:embed="rId5" cstate="print"/>
          <a:stretch>
            <a:fillRect/>
          </a:stretch>
        </p:blipFill>
        <p:spPr>
          <a:xfrm>
            <a:off x="4419600" y="3657600"/>
            <a:ext cx="304800" cy="304800"/>
          </a:xfrm>
          <a:prstGeom prst="rect">
            <a:avLst/>
          </a:prstGeom>
        </p:spPr>
      </p:pic>
    </p:spTree>
  </p:cSld>
  <p:clrMapOvr>
    <a:masterClrMapping/>
  </p:clrMapOvr>
  <p:transition advClick="0" advTm="7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5"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lnSpcReduction="10000"/>
          </a:bodyPr>
          <a:lstStyle/>
          <a:p>
            <a:pPr>
              <a:buNone/>
            </a:pPr>
            <a:r>
              <a:rPr lang="es-ES" sz="28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Pero el trabajo del EAAF , la permanente búsqueda de los familiares y compañeros  y el compromiso que ha asumido el Estado en los últimos años, lentamente permiten que  esos  cuerpos, arrojados con la mayor barbarie, recuperen su dimensión humana, abrazados por sus deudos, sus compañeros, devuelta su historia, sus amores y sus luchas. </a:t>
            </a:r>
          </a:p>
          <a:p>
            <a:pPr>
              <a:buNone/>
            </a:pPr>
            <a:r>
              <a:rPr lang="es-ES" sz="36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“Nuestra meta principal es que a cada uno de los esqueletos que exhumamos, podamos darle un nombre y un apellido y dárselo a la familia para que los entierren y puedan realizar  su duelo”(</a:t>
            </a:r>
            <a:r>
              <a:rPr lang="es-ES" sz="2800" b="1" dirty="0" smtClean="0">
                <a:solidFill>
                  <a:srgbClr val="FF0000"/>
                </a:solidFill>
                <a:effectLst>
                  <a:outerShdw blurRad="38100" dist="38100" dir="2700000" algn="tl">
                    <a:srgbClr val="000000">
                      <a:alpha val="43137"/>
                    </a:srgbClr>
                  </a:outerShdw>
                </a:effectLst>
                <a:latin typeface="Gabriola" pitchFamily="82" charset="0"/>
                <a:ea typeface="Batang" pitchFamily="18" charset="-127"/>
                <a:hlinkClick r:id="rId3" action="ppaction://hlinkfile"/>
              </a:rPr>
              <a:t>entrevista a Patricia, antropóloga del EAAF)</a:t>
            </a:r>
            <a:endParaRPr lang="es-AR" dirty="0">
              <a:solidFill>
                <a:srgbClr val="FF0000"/>
              </a:solidFill>
            </a:endParaRPr>
          </a:p>
        </p:txBody>
      </p:sp>
      <p:sp>
        <p:nvSpPr>
          <p:cNvPr id="7" name="6 Título"/>
          <p:cNvSpPr>
            <a:spLocks noGrp="1"/>
          </p:cNvSpPr>
          <p:nvPr>
            <p:ph type="title"/>
          </p:nvPr>
        </p:nvSpPr>
        <p:spPr/>
        <p:txBody>
          <a:bodyPr/>
          <a:lstStyle/>
          <a:p>
            <a:endParaRPr lang="es-AR"/>
          </a:p>
        </p:txBody>
      </p:sp>
      <p:sp>
        <p:nvSpPr>
          <p:cNvPr id="4" name="3 Marco"/>
          <p:cNvSpPr/>
          <p:nvPr/>
        </p:nvSpPr>
        <p:spPr>
          <a:xfrm>
            <a:off x="1403648" y="4941168"/>
            <a:ext cx="72008" cy="7200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pic>
        <p:nvPicPr>
          <p:cNvPr id="18" name="~PP740.WAV">
            <a:hlinkClick r:id="" action="ppaction://media"/>
          </p:cNvPr>
          <p:cNvPicPr>
            <a:picLocks noRot="1" noChangeAspect="1"/>
          </p:cNvPicPr>
          <p:nvPr>
            <a:wavAudioFile r:embed="rId1" name="~PP740.WAV"/>
          </p:nvPr>
        </p:nvPicPr>
        <p:blipFill>
          <a:blip r:embed="rId4" cstate="print"/>
          <a:stretch>
            <a:fillRect/>
          </a:stretch>
        </p:blipFill>
        <p:spPr>
          <a:xfrm>
            <a:off x="8593138" y="6307138"/>
            <a:ext cx="304800" cy="304800"/>
          </a:xfrm>
          <a:prstGeom prst="rect">
            <a:avLst/>
          </a:prstGeom>
        </p:spPr>
      </p:pic>
    </p:spTree>
  </p:cSld>
  <p:clrMapOvr>
    <a:masterClrMapping/>
  </p:clrMapOvr>
  <p:transition spd="med" advTm="3669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idx="1"/>
          </p:nvPr>
        </p:nvSpPr>
        <p:spPr/>
        <p:txBody>
          <a:bodyPr>
            <a:normAutofit fontScale="85000" lnSpcReduction="20000"/>
          </a:bodyPr>
          <a:lstStyle/>
          <a:p>
            <a:pPr>
              <a:buNone/>
            </a:pPr>
            <a:r>
              <a:rPr lang="es-AR" b="1" dirty="0" smtClean="0">
                <a:solidFill>
                  <a:schemeClr val="bg1"/>
                </a:solidFill>
              </a:rPr>
              <a:t>De los aproximadamente 300 militantes desaparecidos de Lanús, han sido identificados :                </a:t>
            </a:r>
          </a:p>
          <a:p>
            <a:r>
              <a:rPr lang="es-AR" b="1" dirty="0" err="1" smtClean="0">
                <a:solidFill>
                  <a:schemeClr val="bg1"/>
                </a:solidFill>
              </a:rPr>
              <a:t>Elias</a:t>
            </a:r>
            <a:r>
              <a:rPr lang="es-AR" b="1" dirty="0" smtClean="0">
                <a:solidFill>
                  <a:schemeClr val="bg1"/>
                </a:solidFill>
              </a:rPr>
              <a:t> Rodolfo Daniel; Ortiz, Rodolfo; </a:t>
            </a:r>
            <a:r>
              <a:rPr lang="es-AR" b="1" dirty="0" err="1" smtClean="0">
                <a:solidFill>
                  <a:schemeClr val="bg1"/>
                </a:solidFill>
              </a:rPr>
              <a:t>Lagos;Fernando</a:t>
            </a:r>
            <a:r>
              <a:rPr lang="es-AR" b="1" dirty="0" smtClean="0">
                <a:solidFill>
                  <a:schemeClr val="bg1"/>
                </a:solidFill>
              </a:rPr>
              <a:t>; </a:t>
            </a:r>
            <a:r>
              <a:rPr lang="es-AR" b="1" dirty="0" err="1" smtClean="0">
                <a:solidFill>
                  <a:schemeClr val="bg1"/>
                </a:solidFill>
              </a:rPr>
              <a:t>Secaud</a:t>
            </a:r>
            <a:r>
              <a:rPr lang="es-AR" b="1" dirty="0" smtClean="0">
                <a:solidFill>
                  <a:schemeClr val="bg1"/>
                </a:solidFill>
              </a:rPr>
              <a:t> Diego Hernando ;</a:t>
            </a:r>
            <a:r>
              <a:rPr lang="es-AR" b="1" dirty="0" err="1" smtClean="0">
                <a:solidFill>
                  <a:schemeClr val="bg1"/>
                </a:solidFill>
              </a:rPr>
              <a:t>Silva,Rubén</a:t>
            </a:r>
            <a:r>
              <a:rPr lang="es-AR" b="1" dirty="0" smtClean="0">
                <a:solidFill>
                  <a:schemeClr val="bg1"/>
                </a:solidFill>
              </a:rPr>
              <a:t>; </a:t>
            </a:r>
            <a:r>
              <a:rPr lang="es-AR" b="1" dirty="0" err="1" smtClean="0">
                <a:solidFill>
                  <a:schemeClr val="bg1"/>
                </a:solidFill>
              </a:rPr>
              <a:t>Mena,Hugo</a:t>
            </a:r>
            <a:r>
              <a:rPr lang="es-AR" b="1" dirty="0" smtClean="0">
                <a:solidFill>
                  <a:schemeClr val="bg1"/>
                </a:solidFill>
              </a:rPr>
              <a:t> (encontrados en el cementerio de Avellaneda)</a:t>
            </a:r>
          </a:p>
          <a:p>
            <a:r>
              <a:rPr lang="es-AR" b="1" dirty="0" err="1" smtClean="0">
                <a:solidFill>
                  <a:schemeClr val="bg1"/>
                </a:solidFill>
              </a:rPr>
              <a:t>Olivestre</a:t>
            </a:r>
            <a:r>
              <a:rPr lang="es-AR" b="1" dirty="0" smtClean="0">
                <a:solidFill>
                  <a:schemeClr val="bg1"/>
                </a:solidFill>
              </a:rPr>
              <a:t> Roberto ( visto en </a:t>
            </a:r>
            <a:r>
              <a:rPr lang="es-AR" b="1" dirty="0" err="1" smtClean="0">
                <a:solidFill>
                  <a:schemeClr val="bg1"/>
                </a:solidFill>
              </a:rPr>
              <a:t>Coordinacion</a:t>
            </a:r>
            <a:r>
              <a:rPr lang="es-AR" b="1" dirty="0" smtClean="0">
                <a:solidFill>
                  <a:schemeClr val="bg1"/>
                </a:solidFill>
              </a:rPr>
              <a:t> Federal y encontrado en </a:t>
            </a:r>
            <a:r>
              <a:rPr lang="es-AR" b="1" dirty="0" err="1" smtClean="0">
                <a:solidFill>
                  <a:schemeClr val="bg1"/>
                </a:solidFill>
              </a:rPr>
              <a:t>cterio</a:t>
            </a:r>
            <a:r>
              <a:rPr lang="es-AR" b="1" dirty="0" smtClean="0">
                <a:solidFill>
                  <a:schemeClr val="bg1"/>
                </a:solidFill>
              </a:rPr>
              <a:t> de </a:t>
            </a:r>
            <a:r>
              <a:rPr lang="es-AR" b="1" dirty="0" err="1" smtClean="0">
                <a:solidFill>
                  <a:schemeClr val="bg1"/>
                </a:solidFill>
              </a:rPr>
              <a:t>Derqui</a:t>
            </a:r>
            <a:r>
              <a:rPr lang="es-AR" b="1" dirty="0" smtClean="0">
                <a:solidFill>
                  <a:schemeClr val="bg1"/>
                </a:solidFill>
              </a:rPr>
              <a:t>. - masacre de </a:t>
            </a:r>
            <a:r>
              <a:rPr lang="es-AR" b="1" dirty="0" err="1" smtClean="0">
                <a:solidFill>
                  <a:schemeClr val="bg1"/>
                </a:solidFill>
              </a:rPr>
              <a:t>fatima</a:t>
            </a:r>
            <a:r>
              <a:rPr lang="es-AR" b="1" dirty="0" smtClean="0">
                <a:solidFill>
                  <a:schemeClr val="bg1"/>
                </a:solidFill>
              </a:rPr>
              <a:t>-Pilar)</a:t>
            </a:r>
          </a:p>
          <a:p>
            <a:r>
              <a:rPr lang="es-AR" b="1" dirty="0" smtClean="0">
                <a:solidFill>
                  <a:schemeClr val="bg1"/>
                </a:solidFill>
              </a:rPr>
              <a:t>Brea Martha ;</a:t>
            </a:r>
            <a:r>
              <a:rPr lang="es-AR" b="1" dirty="0" err="1" smtClean="0">
                <a:solidFill>
                  <a:schemeClr val="bg1"/>
                </a:solidFill>
              </a:rPr>
              <a:t>Wechler</a:t>
            </a:r>
            <a:r>
              <a:rPr lang="es-AR" b="1" dirty="0" smtClean="0">
                <a:solidFill>
                  <a:schemeClr val="bg1"/>
                </a:solidFill>
              </a:rPr>
              <a:t> Irene Diana; </a:t>
            </a:r>
            <a:r>
              <a:rPr lang="es-AR" b="1" dirty="0" err="1" smtClean="0">
                <a:solidFill>
                  <a:schemeClr val="bg1"/>
                </a:solidFill>
              </a:rPr>
              <a:t>Perez</a:t>
            </a:r>
            <a:r>
              <a:rPr lang="es-AR" b="1" dirty="0" smtClean="0">
                <a:solidFill>
                  <a:schemeClr val="bg1"/>
                </a:solidFill>
              </a:rPr>
              <a:t> Daniel Alberto(Lomas de Zamora)</a:t>
            </a:r>
          </a:p>
          <a:p>
            <a:r>
              <a:rPr lang="es-AR" b="1" dirty="0" smtClean="0">
                <a:solidFill>
                  <a:schemeClr val="bg1"/>
                </a:solidFill>
              </a:rPr>
              <a:t>Wenceslao Araujo ( Rafael Calzada)</a:t>
            </a:r>
          </a:p>
          <a:p>
            <a:pPr>
              <a:buNone/>
            </a:pPr>
            <a:r>
              <a:rPr lang="es-AR" b="1" dirty="0" smtClean="0">
                <a:solidFill>
                  <a:schemeClr val="bg1"/>
                </a:solidFill>
              </a:rPr>
              <a:t>y sus restos fueron devueltos a las familias. En ese proceso, un grupo de familiares propuso alojar los restos de sus seres queridos en forma colectiva, con quienes habían sido sus compañeros de militancia y recuperar además de la identidad personal la identidad como MILITANTES POLÍTICOS. Existieron contactos con algunos trabajadores del cementerio, quienes propusieron destinar una bóveda. La iniciativa fue presentada al Estado Municipal, a través de la Dirección de Derechos Humanos y también al Concejo Deliberante. Lo que dio como resultado la sanción de 2 </a:t>
            </a:r>
            <a:r>
              <a:rPr lang="es-AR" b="1" dirty="0" smtClean="0">
                <a:solidFill>
                  <a:schemeClr val="bg1"/>
                </a:solidFill>
                <a:hlinkClick r:id="rId3" action="ppaction://hlinkfile"/>
              </a:rPr>
              <a:t>ordenanzas </a:t>
            </a:r>
            <a:r>
              <a:rPr lang="es-AR" dirty="0" smtClean="0">
                <a:solidFill>
                  <a:schemeClr val="bg1"/>
                </a:solidFill>
                <a:hlinkClick r:id="rId3" action="ppaction://hlinkfile"/>
              </a:rPr>
              <a:t>municipales </a:t>
            </a:r>
            <a:r>
              <a:rPr lang="es-AR" dirty="0" smtClean="0">
                <a:solidFill>
                  <a:schemeClr val="bg1"/>
                </a:solidFill>
              </a:rPr>
              <a:t>(</a:t>
            </a:r>
            <a:r>
              <a:rPr lang="es-AR" dirty="0" smtClean="0">
                <a:solidFill>
                  <a:schemeClr val="bg1"/>
                </a:solidFill>
                <a:hlinkClick r:id="rId4" action="ppaction://hlinkfile"/>
              </a:rPr>
              <a:t>extraído de entrevista a Mabel </a:t>
            </a:r>
            <a:r>
              <a:rPr lang="es-AR" dirty="0" err="1" smtClean="0">
                <a:solidFill>
                  <a:schemeClr val="bg1"/>
                </a:solidFill>
                <a:hlinkClick r:id="rId4" action="ppaction://hlinkfile"/>
              </a:rPr>
              <a:t>Gagino</a:t>
            </a:r>
            <a:r>
              <a:rPr lang="es-AR" dirty="0" smtClean="0">
                <a:solidFill>
                  <a:schemeClr val="bg1"/>
                </a:solidFill>
                <a:hlinkClick r:id="rId4" action="ppaction://hlinkfile"/>
              </a:rPr>
              <a:t> y Sergio González) .</a:t>
            </a:r>
            <a:endParaRPr lang="es-AR" dirty="0">
              <a:solidFill>
                <a:schemeClr val="bg1"/>
              </a:solidFill>
            </a:endParaRPr>
          </a:p>
        </p:txBody>
      </p:sp>
      <p:sp>
        <p:nvSpPr>
          <p:cNvPr id="5" name="4 Título"/>
          <p:cNvSpPr>
            <a:spLocks noGrp="1"/>
          </p:cNvSpPr>
          <p:nvPr>
            <p:ph type="title"/>
          </p:nvPr>
        </p:nvSpPr>
        <p:spPr/>
        <p:txBody>
          <a:bodyPr>
            <a:normAutofit/>
          </a:bodyPr>
          <a:lstStyle/>
          <a:p>
            <a:endParaRPr lang="es-AR" dirty="0"/>
          </a:p>
        </p:txBody>
      </p:sp>
      <p:pic>
        <p:nvPicPr>
          <p:cNvPr id="14" name="~PP4012.WAV">
            <a:hlinkClick r:id="" action="ppaction://media"/>
          </p:cNvPr>
          <p:cNvPicPr>
            <a:picLocks noRot="1" noChangeAspect="1"/>
          </p:cNvPicPr>
          <p:nvPr>
            <a:wavAudioFile r:embed="rId1" name="~PP4012.WAV"/>
          </p:nvPr>
        </p:nvPicPr>
        <p:blipFill>
          <a:blip r:embed="rId5" cstate="print"/>
          <a:stretch>
            <a:fillRect/>
          </a:stretch>
        </p:blipFill>
        <p:spPr>
          <a:xfrm>
            <a:off x="8593138" y="6307138"/>
            <a:ext cx="304800" cy="304800"/>
          </a:xfrm>
          <a:prstGeom prst="rect">
            <a:avLst/>
          </a:prstGeom>
        </p:spPr>
      </p:pic>
    </p:spTree>
  </p:cSld>
  <p:clrMapOvr>
    <a:masterClrMapping/>
  </p:clrMapOvr>
  <p:transition spd="med" advTm="7689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152400"/>
            <a:ext cx="8229600" cy="324272"/>
          </a:xfrm>
        </p:spPr>
        <p:txBody>
          <a:bodyPr>
            <a:normAutofit fontScale="90000"/>
          </a:bodyPr>
          <a:lstStyle/>
          <a:p>
            <a:endParaRPr lang="es-AR" dirty="0"/>
          </a:p>
        </p:txBody>
      </p:sp>
      <p:pic>
        <p:nvPicPr>
          <p:cNvPr id="7" name="6 Marcador de contenido" descr="Panteon Lanus.jpg"/>
          <p:cNvPicPr>
            <a:picLocks noGrp="1" noChangeAspect="1"/>
          </p:cNvPicPr>
          <p:nvPr>
            <p:ph sz="half" idx="1"/>
          </p:nvPr>
        </p:nvPicPr>
        <p:blipFill>
          <a:blip r:embed="rId3" cstate="print"/>
          <a:stretch>
            <a:fillRect/>
          </a:stretch>
        </p:blipFill>
        <p:spPr>
          <a:xfrm>
            <a:off x="457200" y="1268760"/>
            <a:ext cx="4059238" cy="4248471"/>
          </a:xfrm>
          <a:ln>
            <a:solidFill>
              <a:schemeClr val="accent5"/>
            </a:solidFill>
          </a:ln>
        </p:spPr>
      </p:pic>
      <p:sp>
        <p:nvSpPr>
          <p:cNvPr id="6" name="5 Marcador de contenido"/>
          <p:cNvSpPr>
            <a:spLocks noGrp="1"/>
          </p:cNvSpPr>
          <p:nvPr>
            <p:ph sz="half" idx="2"/>
          </p:nvPr>
        </p:nvSpPr>
        <p:spPr>
          <a:xfrm>
            <a:off x="4648200" y="692696"/>
            <a:ext cx="4059936" cy="5403304"/>
          </a:xfrm>
        </p:spPr>
        <p:txBody>
          <a:bodyPr>
            <a:normAutofit/>
          </a:bodyPr>
          <a:lstStyle/>
          <a:p>
            <a:pPr lvl="0">
              <a:buNone/>
            </a:pPr>
            <a:r>
              <a:rPr lang="es-AR" b="1" dirty="0" smtClean="0">
                <a:solidFill>
                  <a:schemeClr val="bg1"/>
                </a:solidFill>
              </a:rPr>
              <a:t>Finalmente, el 16 de marzo de 2010 se inaugura y el 14 de mayo  los restos de Hugo Francisco Mena, Rubén Silva y Fernando Lagos, vecinos de Lanús desaparecidos durante la dictadura militar, fueron colocados  en el</a:t>
            </a:r>
            <a:r>
              <a:rPr lang="es-AR" b="1" dirty="0" smtClean="0">
                <a:solidFill>
                  <a:schemeClr val="bg1"/>
                </a:solidFill>
                <a:hlinkClick r:id="rId4"/>
              </a:rPr>
              <a:t> Panteón “Memoria, Verdad y Justicia</a:t>
            </a:r>
            <a:r>
              <a:rPr lang="es-AR" b="1" dirty="0" smtClean="0">
                <a:solidFill>
                  <a:schemeClr val="bg1"/>
                </a:solidFill>
              </a:rPr>
              <a:t>” del cementerio local. Junto a Héctor </a:t>
            </a:r>
            <a:r>
              <a:rPr lang="es-AR" b="1" dirty="0" err="1" smtClean="0">
                <a:solidFill>
                  <a:schemeClr val="bg1"/>
                </a:solidFill>
              </a:rPr>
              <a:t>Olivestre</a:t>
            </a:r>
            <a:r>
              <a:rPr lang="es-AR" b="1" dirty="0" smtClean="0">
                <a:solidFill>
                  <a:schemeClr val="bg1"/>
                </a:solidFill>
              </a:rPr>
              <a:t> fueron hallados en una fosa común e identificados por el Equipo  Argentino de Antropología Forense y restituidos a sus familiares</a:t>
            </a:r>
          </a:p>
          <a:p>
            <a:endParaRPr lang="es-AR" dirty="0"/>
          </a:p>
        </p:txBody>
      </p:sp>
      <p:pic>
        <p:nvPicPr>
          <p:cNvPr id="8" name="~PP2581.WAV">
            <a:hlinkClick r:id="" action="ppaction://media"/>
          </p:cNvPr>
          <p:cNvPicPr>
            <a:picLocks noRot="1" noChangeAspect="1"/>
          </p:cNvPicPr>
          <p:nvPr>
            <a:wavAudioFile r:embed="rId1" name="~PP2581.WAV"/>
          </p:nvPr>
        </p:nvPicPr>
        <p:blipFill>
          <a:blip r:embed="rId5" cstate="print"/>
          <a:stretch>
            <a:fillRect/>
          </a:stretch>
        </p:blipFill>
        <p:spPr>
          <a:xfrm>
            <a:off x="8593138" y="6307138"/>
            <a:ext cx="304800" cy="304800"/>
          </a:xfrm>
          <a:prstGeom prst="rect">
            <a:avLst/>
          </a:prstGeom>
        </p:spPr>
      </p:pic>
    </p:spTree>
  </p:cSld>
  <p:clrMapOvr>
    <a:masterClrMapping/>
  </p:clrMapOvr>
  <p:transition spd="med" advTm="2789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AR" sz="3600" b="1" dirty="0" smtClean="0">
                <a:solidFill>
                  <a:srgbClr val="C00000"/>
                </a:solidFill>
                <a:latin typeface="Gabriola" pitchFamily="82" charset="0"/>
              </a:rPr>
              <a:t>Acto  recordatorio al cumplirse  34 años del  asesinato  </a:t>
            </a:r>
            <a:br>
              <a:rPr lang="es-AR" sz="3600" b="1" dirty="0" smtClean="0">
                <a:solidFill>
                  <a:srgbClr val="C00000"/>
                </a:solidFill>
                <a:latin typeface="Gabriola" pitchFamily="82" charset="0"/>
              </a:rPr>
            </a:br>
            <a:r>
              <a:rPr lang="es-AR" sz="3600" b="1" dirty="0" smtClean="0">
                <a:solidFill>
                  <a:srgbClr val="C00000"/>
                </a:solidFill>
                <a:latin typeface="Gabriola" pitchFamily="82" charset="0"/>
              </a:rPr>
              <a:t>Rubén Silva y Fernando Lagos</a:t>
            </a:r>
            <a:endParaRPr lang="es-AR" sz="3600" b="1" dirty="0">
              <a:solidFill>
                <a:srgbClr val="C00000"/>
              </a:solidFill>
              <a:latin typeface="Gabriola" pitchFamily="82" charset="0"/>
            </a:endParaRPr>
          </a:p>
        </p:txBody>
      </p:sp>
      <p:pic>
        <p:nvPicPr>
          <p:cNvPr id="5" name="4 Marcador de contenido" descr="100_3227.JPG"/>
          <p:cNvPicPr>
            <a:picLocks noGrp="1" noChangeAspect="1"/>
          </p:cNvPicPr>
          <p:nvPr>
            <p:ph sz="half" idx="1"/>
          </p:nvPr>
        </p:nvPicPr>
        <p:blipFill>
          <a:blip r:embed="rId3" cstate="print"/>
          <a:stretch>
            <a:fillRect/>
          </a:stretch>
        </p:blipFill>
        <p:spPr>
          <a:xfrm>
            <a:off x="467544" y="1340768"/>
            <a:ext cx="4039985" cy="4824535"/>
          </a:xfrm>
          <a:ln>
            <a:solidFill>
              <a:schemeClr val="accent5"/>
            </a:solidFill>
          </a:ln>
        </p:spPr>
      </p:pic>
      <p:sp>
        <p:nvSpPr>
          <p:cNvPr id="4" name="3 Marcador de contenido"/>
          <p:cNvSpPr>
            <a:spLocks noGrp="1"/>
          </p:cNvSpPr>
          <p:nvPr>
            <p:ph sz="half" idx="2"/>
          </p:nvPr>
        </p:nvSpPr>
        <p:spPr/>
        <p:txBody>
          <a:bodyPr>
            <a:noAutofit/>
          </a:bodyPr>
          <a:lstStyle/>
          <a:p>
            <a:pPr algn="ctr"/>
            <a:r>
              <a:rPr lang="es-AR" sz="2400" b="1" dirty="0" smtClean="0">
                <a:solidFill>
                  <a:schemeClr val="bg1"/>
                </a:solidFill>
                <a:latin typeface="Gabriola" pitchFamily="82" charset="0"/>
                <a:ea typeface="Batang" pitchFamily="18" charset="-127"/>
              </a:rPr>
              <a:t>El 24 de mayo de 2011, al cumplirse 34 años del asesinato de Rubén Silva y Fernando Lagos, se realizó un emotivo acto recordatorio, donde familiares, amigos, militantes y vecinos se reunieron para reafirmar el compromiso de </a:t>
            </a:r>
            <a:r>
              <a:rPr lang="es-AR" sz="2400" b="1" u="sng" dirty="0" smtClean="0">
                <a:solidFill>
                  <a:schemeClr val="bg1"/>
                </a:solidFill>
                <a:latin typeface="Gabriola" pitchFamily="82" charset="0"/>
                <a:ea typeface="Batang" pitchFamily="18" charset="-127"/>
              </a:rPr>
              <a:t>la </a:t>
            </a:r>
            <a:r>
              <a:rPr lang="es-AR" sz="2400" b="1" i="1" u="sng" dirty="0" smtClean="0">
                <a:solidFill>
                  <a:schemeClr val="bg1"/>
                </a:solidFill>
                <a:latin typeface="Gabriola" pitchFamily="82" charset="0"/>
                <a:ea typeface="Batang" pitchFamily="18" charset="-127"/>
              </a:rPr>
              <a:t>memoria, verdad y justicia</a:t>
            </a:r>
            <a:r>
              <a:rPr lang="es-AR" sz="2400" b="1" u="sng" dirty="0" smtClean="0">
                <a:solidFill>
                  <a:schemeClr val="bg1"/>
                </a:solidFill>
                <a:latin typeface="Gabriola" pitchFamily="82" charset="0"/>
                <a:ea typeface="Batang" pitchFamily="18" charset="-127"/>
              </a:rPr>
              <a:t>, </a:t>
            </a:r>
            <a:r>
              <a:rPr lang="es-AR" sz="2400" b="1" dirty="0" smtClean="0">
                <a:solidFill>
                  <a:schemeClr val="bg1"/>
                </a:solidFill>
                <a:latin typeface="Gabriola" pitchFamily="82" charset="0"/>
                <a:ea typeface="Batang" pitchFamily="18" charset="-127"/>
              </a:rPr>
              <a:t>para la construcción de un país más justo, reivindicando la militancia política como el camino de la transformación social</a:t>
            </a:r>
          </a:p>
          <a:p>
            <a:endParaRPr lang="es-AR" sz="2000" dirty="0"/>
          </a:p>
        </p:txBody>
      </p:sp>
      <p:pic>
        <p:nvPicPr>
          <p:cNvPr id="9" name="~PP2857.WAV">
            <a:hlinkClick r:id="" action="ppaction://media"/>
          </p:cNvPr>
          <p:cNvPicPr>
            <a:picLocks noRot="1" noChangeAspect="1"/>
          </p:cNvPicPr>
          <p:nvPr>
            <a:wavAudioFile r:embed="rId1" name="~PP2857.WAV"/>
          </p:nvPr>
        </p:nvPicPr>
        <p:blipFill>
          <a:blip r:embed="rId4" cstate="print"/>
          <a:stretch>
            <a:fillRect/>
          </a:stretch>
        </p:blipFill>
        <p:spPr>
          <a:xfrm>
            <a:off x="8593138" y="6307138"/>
            <a:ext cx="304800" cy="304800"/>
          </a:xfrm>
          <a:prstGeom prst="rect">
            <a:avLst/>
          </a:prstGeom>
        </p:spPr>
      </p:pic>
    </p:spTree>
  </p:cSld>
  <p:clrMapOvr>
    <a:masterClrMapping/>
  </p:clrMapOvr>
  <p:transition spd="slow" advTm="2818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Marcador de contenido" descr="alicia (10-11-2011 12-53 p.m.).png"/>
          <p:cNvPicPr>
            <a:picLocks noGrp="1" noChangeAspect="1"/>
          </p:cNvPicPr>
          <p:nvPr>
            <p:ph sz="half" idx="4294967295"/>
          </p:nvPr>
        </p:nvPicPr>
        <p:blipFill>
          <a:blip r:embed="rId3" cstate="print"/>
          <a:stretch>
            <a:fillRect/>
          </a:stretch>
        </p:blipFill>
        <p:spPr>
          <a:xfrm>
            <a:off x="6732240" y="2286000"/>
            <a:ext cx="2088232" cy="3048000"/>
          </a:xfrm>
          <a:ln>
            <a:solidFill>
              <a:schemeClr val="accent5"/>
            </a:solidFill>
          </a:ln>
        </p:spPr>
      </p:pic>
      <p:sp>
        <p:nvSpPr>
          <p:cNvPr id="5" name="4 Marcador de contenido"/>
          <p:cNvSpPr>
            <a:spLocks noGrp="1"/>
          </p:cNvSpPr>
          <p:nvPr>
            <p:ph sz="half" idx="4294967295"/>
          </p:nvPr>
        </p:nvSpPr>
        <p:spPr>
          <a:xfrm>
            <a:off x="539552" y="549275"/>
            <a:ext cx="5760640" cy="5507038"/>
          </a:xfrm>
        </p:spPr>
        <p:txBody>
          <a:bodyPr>
            <a:noAutofit/>
          </a:bodyPr>
          <a:lstStyle/>
          <a:p>
            <a:pPr>
              <a:buNone/>
            </a:pPr>
            <a:r>
              <a:rPr lang="es-AR" sz="2800" b="1" i="1" dirty="0" smtClean="0">
                <a:solidFill>
                  <a:schemeClr val="bg1"/>
                </a:solidFill>
              </a:rPr>
              <a:t>Testimonio: “</a:t>
            </a:r>
            <a:r>
              <a:rPr lang="es-AR" sz="2000" b="1" i="1" dirty="0" smtClean="0">
                <a:solidFill>
                  <a:schemeClr val="bg1"/>
                </a:solidFill>
              </a:rPr>
              <a:t>Cuando </a:t>
            </a:r>
            <a:r>
              <a:rPr lang="es-AR" sz="2000" b="1" i="1" dirty="0" smtClean="0">
                <a:solidFill>
                  <a:schemeClr val="bg1"/>
                </a:solidFill>
              </a:rPr>
              <a:t>mi papá fue a reconocer el cuerpo de mi hermano le dijeron que se había enfrentado con la policía, que el cuerpo se lo iban a  dar , que se callara la boca y se quedara tranquilo… que velatorio no íbamos a tener, sí lo íbamos a poder enterrar  en el cementerio de Lanús pero que fueran pocos familiares. Sin embargo nos esperaron en el cementerio de Avellaneda con el cajón cerrado y con la cochería que ellos  dijeron(…)Pasaron  30 años y lo llaman a mi hermano, y le piden si se hace el ADN, porque (…) nos enteramos que habían encontrado dos cuerpos en una fosa  del sector 134 en el cementerio de Avellaneda…y las características coinciden con un joven de 25 años, del que no tiene ninguna denuncia hecha como desaparecido. Después del análisis de ADN, el cotejo da que ese cuerpo era mi  hermano Rubén, y no  era esa persona que nos habían entregado hace  30 </a:t>
            </a:r>
            <a:r>
              <a:rPr lang="es-AR" sz="2000" b="1" i="1" dirty="0" smtClean="0">
                <a:solidFill>
                  <a:schemeClr val="bg1"/>
                </a:solidFill>
              </a:rPr>
              <a:t>años”</a:t>
            </a:r>
          </a:p>
          <a:p>
            <a:pPr algn="ctr">
              <a:buNone/>
            </a:pPr>
            <a:r>
              <a:rPr lang="es-AR" sz="2000" b="1" i="1" dirty="0" smtClean="0">
                <a:solidFill>
                  <a:schemeClr val="bg1"/>
                </a:solidFill>
              </a:rPr>
              <a:t>Alicia Silva </a:t>
            </a:r>
          </a:p>
          <a:p>
            <a:pPr algn="ctr">
              <a:buNone/>
            </a:pPr>
            <a:r>
              <a:rPr lang="es-AR" sz="2000" b="1" i="1" dirty="0" smtClean="0">
                <a:solidFill>
                  <a:schemeClr val="bg1"/>
                </a:solidFill>
              </a:rPr>
              <a:t>(  </a:t>
            </a:r>
            <a:r>
              <a:rPr lang="es-AR" sz="2000" b="1" i="1" dirty="0" smtClean="0">
                <a:solidFill>
                  <a:schemeClr val="bg1"/>
                </a:solidFill>
              </a:rPr>
              <a:t>entrevista a la Hermana de </a:t>
            </a:r>
            <a:r>
              <a:rPr lang="es-AR" sz="2000" b="1" i="1" dirty="0" err="1" smtClean="0">
                <a:solidFill>
                  <a:schemeClr val="bg1"/>
                </a:solidFill>
              </a:rPr>
              <a:t>Ruben</a:t>
            </a:r>
            <a:r>
              <a:rPr lang="es-AR" sz="2000" b="1" i="1" dirty="0" smtClean="0">
                <a:solidFill>
                  <a:schemeClr val="bg1"/>
                </a:solidFill>
              </a:rPr>
              <a:t> Oscar Silva , militante desaparecido de Lanús)</a:t>
            </a:r>
          </a:p>
          <a:p>
            <a:endParaRPr lang="es-AR" dirty="0"/>
          </a:p>
        </p:txBody>
      </p:sp>
      <p:pic>
        <p:nvPicPr>
          <p:cNvPr id="14" name="~PP2229.WAV">
            <a:hlinkClick r:id="" action="ppaction://media"/>
          </p:cNvPr>
          <p:cNvPicPr>
            <a:picLocks noRot="1" noChangeAspect="1"/>
          </p:cNvPicPr>
          <p:nvPr>
            <a:wavAudioFile r:embed="rId1" name="~PP2229.WAV"/>
          </p:nvPr>
        </p:nvPicPr>
        <p:blipFill>
          <a:blip r:embed="rId4" cstate="print"/>
          <a:stretch>
            <a:fillRect/>
          </a:stretch>
        </p:blipFill>
        <p:spPr>
          <a:xfrm>
            <a:off x="8593138" y="6307138"/>
            <a:ext cx="304800" cy="304800"/>
          </a:xfrm>
          <a:prstGeom prst="rect">
            <a:avLst/>
          </a:prstGeom>
        </p:spPr>
      </p:pic>
    </p:spTree>
  </p:cSld>
  <p:clrMapOvr>
    <a:masterClrMapping/>
  </p:clrMapOvr>
  <p:transition spd="med" advTm="4937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39552" y="764704"/>
            <a:ext cx="8003232" cy="5292080"/>
          </a:xfrm>
        </p:spPr>
        <p:txBody>
          <a:bodyPr>
            <a:normAutofit fontScale="25000" lnSpcReduction="20000"/>
          </a:bodyPr>
          <a:lstStyle/>
          <a:p>
            <a:pPr algn="ctr">
              <a:buNone/>
            </a:pPr>
            <a:r>
              <a:rPr lang="es-AR" sz="9600" b="1" dirty="0" smtClean="0">
                <a:solidFill>
                  <a:schemeClr val="bg1"/>
                </a:solidFill>
                <a:latin typeface="Gabriola" pitchFamily="82" charset="0"/>
              </a:rPr>
              <a:t>“Hace poco más de tres años que recuperamos como familia los restos óseos de mi tío, fue realmente una experiencia conmocionante.  </a:t>
            </a:r>
          </a:p>
          <a:p>
            <a:pPr algn="ctr">
              <a:buNone/>
            </a:pPr>
            <a:r>
              <a:rPr lang="es-AR" sz="9600" b="1" dirty="0" smtClean="0">
                <a:solidFill>
                  <a:schemeClr val="bg1"/>
                </a:solidFill>
                <a:latin typeface="Gabriola" pitchFamily="82" charset="0"/>
              </a:rPr>
              <a:t>   ¿Cómo darle una sepultura coherente con su vida y lucha? </a:t>
            </a:r>
          </a:p>
          <a:p>
            <a:pPr algn="ctr">
              <a:buNone/>
            </a:pPr>
            <a:r>
              <a:rPr lang="es-AR" sz="9600" b="1" dirty="0" smtClean="0">
                <a:solidFill>
                  <a:schemeClr val="bg1"/>
                </a:solidFill>
                <a:latin typeface="Gabriola" pitchFamily="82" charset="0"/>
              </a:rPr>
              <a:t>     Una lucha colectiva, una lucha a todo o nada por la revolución , y un amor por causa encargada en cada compañero…y él , que cayó junto a su compañero , que fue secuestrado junto a él , enterrado y escondido junto a él  , con los huesos entremezclados uno con otros.</a:t>
            </a:r>
          </a:p>
          <a:p>
            <a:pPr algn="ctr">
              <a:buNone/>
            </a:pPr>
            <a:r>
              <a:rPr lang="es-AR" sz="9600" b="1" dirty="0" smtClean="0">
                <a:solidFill>
                  <a:schemeClr val="bg1"/>
                </a:solidFill>
                <a:latin typeface="Gabriola" pitchFamily="82" charset="0"/>
              </a:rPr>
              <a:t>     ¿Y cómo hacer entonces, para separarlos ahora?</a:t>
            </a:r>
          </a:p>
          <a:p>
            <a:pPr algn="ctr">
              <a:buNone/>
            </a:pPr>
            <a:r>
              <a:rPr lang="es-AR" sz="9600" b="1" dirty="0" smtClean="0">
                <a:solidFill>
                  <a:schemeClr val="bg1"/>
                </a:solidFill>
                <a:latin typeface="Gabriola" pitchFamily="82" charset="0"/>
              </a:rPr>
              <a:t>    Fue así que surgió la propuesta de dejarlos juntos, pero con su identidad devuelta. Y que su militancia fuese la leyenda central para sus epitafios, renovar compromiso de una lucha cotidiana para prolongar aquel deseo irrefutable de igualdad, justicia, libertad…venciendo el individualismo. </a:t>
            </a:r>
          </a:p>
          <a:p>
            <a:pPr algn="ctr">
              <a:buNone/>
            </a:pPr>
            <a:r>
              <a:rPr lang="es-AR" sz="9600" b="1" dirty="0" smtClean="0">
                <a:solidFill>
                  <a:schemeClr val="bg1"/>
                </a:solidFill>
                <a:latin typeface="Gabriola" pitchFamily="82" charset="0"/>
              </a:rPr>
              <a:t>     Batallando contra la indiferencia, solo así algún día habrá descanso para cada uno de ellos.</a:t>
            </a:r>
            <a:r>
              <a:rPr lang="es-AR" sz="9600" b="1" dirty="0" smtClean="0">
                <a:solidFill>
                  <a:schemeClr val="bg1"/>
                </a:solidFill>
              </a:rPr>
              <a:t> </a:t>
            </a:r>
          </a:p>
          <a:p>
            <a:pPr algn="ctr">
              <a:buNone/>
            </a:pPr>
            <a:r>
              <a:rPr lang="es-AR" sz="9600" b="1" dirty="0" smtClean="0">
                <a:solidFill>
                  <a:srgbClr val="FF0000"/>
                </a:solidFill>
              </a:rPr>
              <a:t>                                           </a:t>
            </a:r>
            <a:r>
              <a:rPr lang="es-AR" sz="9600" b="1" dirty="0" smtClean="0">
                <a:solidFill>
                  <a:schemeClr val="bg1"/>
                </a:solidFill>
                <a:hlinkClick r:id="rId3" action="ppaction://hlinkfile"/>
              </a:rPr>
              <a:t>Testimonio escrito de </a:t>
            </a:r>
            <a:r>
              <a:rPr lang="es-AR" sz="11200" b="1" dirty="0" smtClean="0">
                <a:solidFill>
                  <a:schemeClr val="bg1"/>
                </a:solidFill>
                <a:latin typeface="Gabriola" pitchFamily="82" charset="0"/>
                <a:hlinkClick r:id="rId3" action="ppaction://hlinkfile"/>
              </a:rPr>
              <a:t>VICKY LAGOS, sobrina de Fernando Lagos</a:t>
            </a:r>
            <a:endParaRPr lang="es-AR" sz="11200" dirty="0" smtClean="0">
              <a:solidFill>
                <a:schemeClr val="bg1"/>
              </a:solidFill>
              <a:latin typeface="Gabriola" pitchFamily="82" charset="0"/>
            </a:endParaRPr>
          </a:p>
          <a:p>
            <a:pPr algn="ctr">
              <a:buNone/>
            </a:pPr>
            <a:r>
              <a:rPr lang="es-AR" sz="9600" b="1" dirty="0" smtClean="0">
                <a:solidFill>
                  <a:srgbClr val="FF0000"/>
                </a:solidFill>
              </a:rPr>
              <a:t>                                                           </a:t>
            </a:r>
          </a:p>
          <a:p>
            <a:pPr algn="ctr">
              <a:buNone/>
            </a:pPr>
            <a:r>
              <a:rPr lang="es-AR" dirty="0" smtClean="0"/>
              <a:t> </a:t>
            </a:r>
            <a:r>
              <a:rPr lang="es-AR" sz="4400" b="1" dirty="0" smtClean="0">
                <a:solidFill>
                  <a:srgbClr val="FF0000"/>
                </a:solidFill>
              </a:rPr>
              <a:t> </a:t>
            </a:r>
            <a:endParaRPr lang="es-AR" sz="3000" b="1" dirty="0" smtClean="0">
              <a:solidFill>
                <a:srgbClr val="FF0000"/>
              </a:solidFill>
            </a:endParaRPr>
          </a:p>
          <a:p>
            <a:endParaRPr lang="es-AR" sz="3000" dirty="0"/>
          </a:p>
        </p:txBody>
      </p:sp>
      <p:sp>
        <p:nvSpPr>
          <p:cNvPr id="3" name="2 Título"/>
          <p:cNvSpPr>
            <a:spLocks noGrp="1"/>
          </p:cNvSpPr>
          <p:nvPr>
            <p:ph type="title"/>
          </p:nvPr>
        </p:nvSpPr>
        <p:spPr>
          <a:xfrm>
            <a:off x="457200" y="152400"/>
            <a:ext cx="8229600" cy="612304"/>
          </a:xfrm>
        </p:spPr>
        <p:txBody>
          <a:bodyPr>
            <a:normAutofit fontScale="90000"/>
          </a:bodyPr>
          <a:lstStyle/>
          <a:p>
            <a:r>
              <a:rPr lang="es-AR" b="1" dirty="0" smtClean="0">
                <a:solidFill>
                  <a:schemeClr val="bg1"/>
                </a:solidFill>
              </a:rPr>
              <a:t>Testimonio:</a:t>
            </a:r>
            <a:endParaRPr lang="es-AR" b="1" dirty="0">
              <a:solidFill>
                <a:schemeClr val="bg1"/>
              </a:solidFill>
            </a:endParaRPr>
          </a:p>
        </p:txBody>
      </p:sp>
      <p:pic>
        <p:nvPicPr>
          <p:cNvPr id="9" name="~PP1694.WAV">
            <a:hlinkClick r:id="" action="ppaction://media"/>
          </p:cNvPr>
          <p:cNvPicPr>
            <a:picLocks noRot="1" noChangeAspect="1"/>
          </p:cNvPicPr>
          <p:nvPr>
            <a:wavAudioFile r:embed="rId1" name="~PP1694.WAV"/>
          </p:nvPr>
        </p:nvPicPr>
        <p:blipFill>
          <a:blip r:embed="rId4" cstate="print"/>
          <a:stretch>
            <a:fillRect/>
          </a:stretch>
        </p:blipFill>
        <p:spPr>
          <a:xfrm>
            <a:off x="8593138" y="6307138"/>
            <a:ext cx="304800" cy="304800"/>
          </a:xfrm>
          <a:prstGeom prst="rect">
            <a:avLst/>
          </a:prstGeom>
        </p:spPr>
      </p:pic>
    </p:spTree>
  </p:cSld>
  <p:clrMapOvr>
    <a:masterClrMapping/>
  </p:clrMapOvr>
  <p:transition spd="slow" advTm="5165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fontScale="92500" lnSpcReduction="20000"/>
          </a:bodyPr>
          <a:lstStyle/>
          <a:p>
            <a:pPr algn="ctr">
              <a:buNone/>
            </a:pPr>
            <a:r>
              <a:rPr lang="es-AR" b="1" dirty="0" smtClean="0">
                <a:solidFill>
                  <a:schemeClr val="bg1"/>
                </a:solidFill>
              </a:rPr>
              <a:t>" La memoria es recordar... recordar cosas buenas del pasado y cosas malas que lograron tocar en el fondo, en el corazón...las cosas que te hicieron doler. Pero también se que tiene algo bueno todo eso... A mi me gusta que ustedes me hagan todas estas preguntas porque de él se van a acordar siempre y mientras se lo recuerde y esté vivo en mi memoria y en mi corazón no se lo va a olvidar. Por más que lo hayan acallado durante 30 años... sí, a nosotros nos engañaron, pero el destino quiso que saliera a la luz..."</a:t>
            </a:r>
          </a:p>
          <a:p>
            <a:pPr algn="ctr">
              <a:buNone/>
            </a:pPr>
            <a:r>
              <a:rPr lang="es-AR" b="1" dirty="0" smtClean="0">
                <a:solidFill>
                  <a:schemeClr val="bg1"/>
                </a:solidFill>
              </a:rPr>
              <a:t>"Ojalá que estos hechos nunca más ocurran, Nunca Más! y que las nuevas generaciones que vienen puedan interpretar eso; pero para interpretarlo tienen que conocer la verdad de los familiares."</a:t>
            </a:r>
          </a:p>
          <a:p>
            <a:pPr algn="ctr">
              <a:buNone/>
            </a:pPr>
            <a:r>
              <a:rPr lang="es-AR" b="1" dirty="0" smtClean="0">
                <a:solidFill>
                  <a:schemeClr val="bg1"/>
                </a:solidFill>
              </a:rPr>
              <a:t>“Yo tengo dolor por su ausencia, por la forma en que lo mataron, pero después no tengo otro dolor porque él vivió como quiso. Él dio la vida por su ideal, daba la vida por lo que hacía. Estaba convencido que lo que hacía estaba bien y vivió feliz haciendo eso”</a:t>
            </a:r>
          </a:p>
          <a:p>
            <a:pPr algn="ctr">
              <a:buNone/>
            </a:pPr>
            <a:r>
              <a:rPr lang="es-AR" b="1" dirty="0" smtClean="0">
                <a:solidFill>
                  <a:schemeClr val="bg1"/>
                </a:solidFill>
              </a:rPr>
              <a:t> (Alicia Silva, hermana de  Rubén  Silva)</a:t>
            </a:r>
          </a:p>
          <a:p>
            <a:endParaRPr lang="es-AR" dirty="0"/>
          </a:p>
        </p:txBody>
      </p:sp>
      <p:sp>
        <p:nvSpPr>
          <p:cNvPr id="3" name="2 Título"/>
          <p:cNvSpPr>
            <a:spLocks noGrp="1"/>
          </p:cNvSpPr>
          <p:nvPr>
            <p:ph type="title"/>
          </p:nvPr>
        </p:nvSpPr>
        <p:spPr/>
        <p:txBody>
          <a:bodyPr/>
          <a:lstStyle/>
          <a:p>
            <a:r>
              <a:rPr lang="es-AR" b="1" dirty="0" smtClean="0">
                <a:solidFill>
                  <a:schemeClr val="bg1"/>
                </a:solidFill>
              </a:rPr>
              <a:t>Testimonio:</a:t>
            </a:r>
            <a:endParaRPr lang="es-AR" b="1" dirty="0">
              <a:solidFill>
                <a:schemeClr val="bg1"/>
              </a:solidFill>
            </a:endParaRPr>
          </a:p>
        </p:txBody>
      </p:sp>
      <p:pic>
        <p:nvPicPr>
          <p:cNvPr id="12" name="~PP328.WAV">
            <a:hlinkClick r:id="" action="ppaction://media"/>
          </p:cNvPr>
          <p:cNvPicPr>
            <a:picLocks noRot="1" noChangeAspect="1"/>
          </p:cNvPicPr>
          <p:nvPr>
            <a:wavAudioFile r:embed="rId1" name="~PP328.WAV"/>
          </p:nvPr>
        </p:nvPicPr>
        <p:blipFill>
          <a:blip r:embed="rId3" cstate="print"/>
          <a:stretch>
            <a:fillRect/>
          </a:stretch>
        </p:blipFill>
        <p:spPr>
          <a:xfrm>
            <a:off x="8593138" y="6307138"/>
            <a:ext cx="304800" cy="304800"/>
          </a:xfrm>
          <a:prstGeom prst="rect">
            <a:avLst/>
          </a:prstGeom>
        </p:spPr>
      </p:pic>
    </p:spTree>
  </p:cSld>
  <p:clrMapOvr>
    <a:masterClrMapping/>
  </p:clrMapOvr>
  <p:transition spd="slow" advTm="5480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lumno\Desktop\Nueva carpeta\DSC03833.JPG"/>
          <p:cNvPicPr>
            <a:picLocks noChangeAspect="1" noChangeArrowheads="1"/>
          </p:cNvPicPr>
          <p:nvPr/>
        </p:nvPicPr>
        <p:blipFill>
          <a:blip r:embed="rId4" cstate="print"/>
          <a:srcRect/>
          <a:stretch>
            <a:fillRect/>
          </a:stretch>
        </p:blipFill>
        <p:spPr bwMode="auto">
          <a:xfrm>
            <a:off x="107950" y="231775"/>
            <a:ext cx="8928100" cy="6149553"/>
          </a:xfrm>
          <a:prstGeom prst="rect">
            <a:avLst/>
          </a:prstGeom>
          <a:noFill/>
          <a:ln>
            <a:solidFill>
              <a:schemeClr val="accent5"/>
            </a:solidFill>
          </a:ln>
        </p:spPr>
      </p:pic>
      <p:pic>
        <p:nvPicPr>
          <p:cNvPr id="3" name="Jovenes y Memoria 2.mp3">
            <a:hlinkClick r:id="" action="ppaction://media"/>
          </p:cNvPr>
          <p:cNvPicPr>
            <a:picLocks noRot="1" noChangeAspect="1"/>
          </p:cNvPicPr>
          <p:nvPr>
            <a:audioFile r:link="rId1"/>
          </p:nvPr>
        </p:nvPicPr>
        <p:blipFill>
          <a:blip r:embed="rId5" cstate="print"/>
          <a:stretch>
            <a:fillRect/>
          </a:stretch>
        </p:blipFill>
        <p:spPr>
          <a:xfrm>
            <a:off x="4419600" y="3276600"/>
            <a:ext cx="304800" cy="304800"/>
          </a:xfrm>
          <a:prstGeom prst="rect">
            <a:avLst/>
          </a:prstGeom>
        </p:spPr>
      </p:pic>
      <p:pic>
        <p:nvPicPr>
          <p:cNvPr id="7" name="Juguetes perdidos.MP3">
            <a:hlinkClick r:id="" action="ppaction://media"/>
          </p:cNvPr>
          <p:cNvPicPr>
            <a:picLocks noRot="1" noChangeAspect="1"/>
          </p:cNvPicPr>
          <p:nvPr>
            <a:audioFile r:link="rId2"/>
          </p:nvPr>
        </p:nvPicPr>
        <p:blipFill>
          <a:blip r:embed="rId6" cstate="print"/>
          <a:stretch>
            <a:fillRect/>
          </a:stretch>
        </p:blipFill>
        <p:spPr>
          <a:xfrm>
            <a:off x="4419600" y="3276600"/>
            <a:ext cx="304800" cy="304800"/>
          </a:xfrm>
          <a:prstGeom prst="rect">
            <a:avLst/>
          </a:prstGeom>
        </p:spPr>
      </p:pic>
    </p:spTree>
  </p:cSld>
  <p:clrMapOvr>
    <a:masterClrMapping/>
  </p:clrMapOvr>
  <p:transition spd="med" advClick="0"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4" showWhenStopped="0">
                <p:cTn id="7" fill="hold" display="0">
                  <p:stCondLst>
                    <p:cond delay="indefinite"/>
                  </p:stCondLst>
                  <p:endCondLst>
                    <p:cond evt="onPrev" delay="0">
                      <p:tgtEl>
                        <p:sldTgt/>
                      </p:tgtEl>
                    </p:cond>
                    <p:cond evt="onStopAudio" delay="0">
                      <p:tgtEl>
                        <p:sldTgt/>
                      </p:tgtEl>
                    </p:cond>
                  </p:endCondLst>
                </p:cTn>
                <p:tgtEl>
                  <p:spTgt spid="3"/>
                </p:tgtEl>
              </p:cMediaNode>
            </p:audio>
            <p:audio>
              <p:cMediaNode numSld="24" showWhenStopped="0">
                <p:cTn id="8"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0" algn="ctr"/>
            <a:r>
              <a:rPr lang="es-AR" sz="2400" b="1" dirty="0" smtClean="0">
                <a:solidFill>
                  <a:srgbClr val="FFFF00"/>
                </a:solidFill>
                <a:ea typeface="Batang" pitchFamily="18" charset="-127"/>
              </a:rPr>
              <a:t/>
            </a:r>
            <a:br>
              <a:rPr lang="es-AR" sz="2400" b="1" dirty="0" smtClean="0">
                <a:solidFill>
                  <a:srgbClr val="FFFF00"/>
                </a:solidFill>
                <a:ea typeface="Batang" pitchFamily="18" charset="-127"/>
              </a:rPr>
            </a:br>
            <a:endParaRPr lang="es-AR" sz="2400" b="1" dirty="0">
              <a:solidFill>
                <a:srgbClr val="FFFF00"/>
              </a:solidFill>
              <a:ea typeface="Batang" pitchFamily="18" charset="-127"/>
            </a:endParaRPr>
          </a:p>
        </p:txBody>
      </p:sp>
      <p:sp>
        <p:nvSpPr>
          <p:cNvPr id="6" name="5 Marcador de contenido"/>
          <p:cNvSpPr>
            <a:spLocks noGrp="1"/>
          </p:cNvSpPr>
          <p:nvPr>
            <p:ph sz="half" idx="1"/>
          </p:nvPr>
        </p:nvSpPr>
        <p:spPr/>
        <p:txBody>
          <a:bodyPr>
            <a:normAutofit fontScale="92500" lnSpcReduction="20000"/>
          </a:bodyPr>
          <a:lstStyle/>
          <a:p>
            <a:endParaRPr lang="es-AR"/>
          </a:p>
        </p:txBody>
      </p:sp>
      <p:sp>
        <p:nvSpPr>
          <p:cNvPr id="7" name="6 Marcador de contenido"/>
          <p:cNvSpPr>
            <a:spLocks noGrp="1"/>
          </p:cNvSpPr>
          <p:nvPr>
            <p:ph sz="half" idx="2"/>
          </p:nvPr>
        </p:nvSpPr>
        <p:spPr/>
        <p:txBody>
          <a:bodyPr>
            <a:normAutofit fontScale="92500" lnSpcReduction="20000"/>
          </a:bodyPr>
          <a:lstStyle/>
          <a:p>
            <a:pPr algn="ctr">
              <a:buNone/>
            </a:pPr>
            <a:r>
              <a:rPr lang="es-AR" sz="3600" b="1" u="sng" dirty="0" smtClean="0">
                <a:solidFill>
                  <a:schemeClr val="bg1"/>
                </a:solidFill>
                <a:latin typeface="Gabriola" pitchFamily="82" charset="0"/>
              </a:rPr>
              <a:t>Roberto Héctor </a:t>
            </a:r>
            <a:r>
              <a:rPr lang="es-AR" sz="3600" b="1" u="sng" dirty="0" err="1" smtClean="0">
                <a:solidFill>
                  <a:schemeClr val="bg1"/>
                </a:solidFill>
                <a:latin typeface="Gabriola" pitchFamily="82" charset="0"/>
              </a:rPr>
              <a:t>Olivestre</a:t>
            </a:r>
            <a:endParaRPr lang="es-AR" sz="3600" b="1" u="sng" dirty="0" smtClean="0">
              <a:solidFill>
                <a:schemeClr val="bg1"/>
              </a:solidFill>
              <a:latin typeface="Gabriola" pitchFamily="82" charset="0"/>
            </a:endParaRPr>
          </a:p>
          <a:p>
            <a:pPr algn="ctr">
              <a:buNone/>
            </a:pPr>
            <a:r>
              <a:rPr lang="es-AR" sz="2800" b="1" dirty="0" smtClean="0">
                <a:solidFill>
                  <a:schemeClr val="bg1"/>
                </a:solidFill>
                <a:latin typeface="Gabriola" pitchFamily="82" charset="0"/>
              </a:rPr>
              <a:t>25/7/1946 – 30/7/1976</a:t>
            </a:r>
          </a:p>
          <a:p>
            <a:pPr algn="ctr">
              <a:buNone/>
            </a:pPr>
            <a:r>
              <a:rPr lang="es-AR" sz="2800" b="1" dirty="0" smtClean="0">
                <a:solidFill>
                  <a:schemeClr val="bg1"/>
                </a:solidFill>
                <a:latin typeface="Gabriola" pitchFamily="82" charset="0"/>
              </a:rPr>
              <a:t>Obrero Metalúrgico </a:t>
            </a:r>
          </a:p>
          <a:p>
            <a:pPr algn="ctr">
              <a:buNone/>
            </a:pPr>
            <a:r>
              <a:rPr lang="es-AR" sz="2800" b="1" dirty="0" smtClean="0">
                <a:solidFill>
                  <a:schemeClr val="bg1"/>
                </a:solidFill>
                <a:latin typeface="Gabriola" pitchFamily="82" charset="0"/>
              </a:rPr>
              <a:t>Juventud Peronista</a:t>
            </a:r>
          </a:p>
          <a:p>
            <a:pPr algn="ctr">
              <a:buNone/>
            </a:pPr>
            <a:r>
              <a:rPr lang="es-AR" sz="2800" b="1" dirty="0" smtClean="0">
                <a:solidFill>
                  <a:schemeClr val="bg1"/>
                </a:solidFill>
                <a:latin typeface="Gabriola" pitchFamily="82" charset="0"/>
              </a:rPr>
              <a:t>Villa </a:t>
            </a:r>
            <a:r>
              <a:rPr lang="es-AR" sz="2800" b="1" dirty="0" err="1" smtClean="0">
                <a:solidFill>
                  <a:schemeClr val="bg1"/>
                </a:solidFill>
                <a:latin typeface="Gabriola" pitchFamily="82" charset="0"/>
              </a:rPr>
              <a:t>Caraza</a:t>
            </a:r>
            <a:r>
              <a:rPr lang="es-AR" sz="2800" b="1" dirty="0" smtClean="0">
                <a:solidFill>
                  <a:schemeClr val="bg1"/>
                </a:solidFill>
                <a:latin typeface="Gabriola" pitchFamily="82" charset="0"/>
              </a:rPr>
              <a:t> </a:t>
            </a:r>
          </a:p>
          <a:p>
            <a:pPr algn="ctr"/>
            <a:endParaRPr lang="es-AR" sz="2800" b="1" dirty="0" smtClean="0">
              <a:solidFill>
                <a:schemeClr val="bg1"/>
              </a:solidFill>
              <a:latin typeface="Gabriola" pitchFamily="82" charset="0"/>
            </a:endParaRPr>
          </a:p>
          <a:p>
            <a:pPr algn="ctr"/>
            <a:endParaRPr lang="es-AR" sz="2800" b="1" dirty="0" smtClean="0">
              <a:solidFill>
                <a:schemeClr val="bg1"/>
              </a:solidFill>
              <a:latin typeface="Gabriola" pitchFamily="82" charset="0"/>
            </a:endParaRPr>
          </a:p>
          <a:p>
            <a:pPr algn="ctr">
              <a:buNone/>
            </a:pPr>
            <a:r>
              <a:rPr lang="es-AR" sz="3200" b="1" dirty="0" smtClean="0">
                <a:solidFill>
                  <a:schemeClr val="bg1"/>
                </a:solidFill>
                <a:latin typeface="Gabriola" pitchFamily="82" charset="0"/>
              </a:rPr>
              <a:t>Fusilado en la denominada Masacre de Fátima, junto con otras 29 personas.</a:t>
            </a:r>
          </a:p>
          <a:p>
            <a:pPr algn="ctr">
              <a:buNone/>
            </a:pPr>
            <a:r>
              <a:rPr lang="es-AR" sz="3200" b="1" dirty="0" smtClean="0">
                <a:solidFill>
                  <a:schemeClr val="bg1"/>
                </a:solidFill>
                <a:latin typeface="Gabriola" pitchFamily="82" charset="0"/>
              </a:rPr>
              <a:t>…</a:t>
            </a:r>
          </a:p>
        </p:txBody>
      </p:sp>
      <p:pic>
        <p:nvPicPr>
          <p:cNvPr id="2050" name="Picture 2" descr="C:\Users\Alumno\Desktop\Nueva carpeta\DSC03820.JPG"/>
          <p:cNvPicPr>
            <a:picLocks noChangeAspect="1" noChangeArrowheads="1"/>
          </p:cNvPicPr>
          <p:nvPr/>
        </p:nvPicPr>
        <p:blipFill>
          <a:blip r:embed="rId3" cstate="print"/>
          <a:srcRect/>
          <a:stretch>
            <a:fillRect/>
          </a:stretch>
        </p:blipFill>
        <p:spPr bwMode="auto">
          <a:xfrm>
            <a:off x="539554" y="1556792"/>
            <a:ext cx="3895712" cy="4392488"/>
          </a:xfrm>
          <a:prstGeom prst="rect">
            <a:avLst/>
          </a:prstGeom>
          <a:noFill/>
          <a:ln>
            <a:solidFill>
              <a:schemeClr val="accent5"/>
            </a:solidFill>
          </a:ln>
        </p:spPr>
      </p:pic>
    </p:spTree>
  </p:cSld>
  <p:clrMapOvr>
    <a:masterClrMapping/>
  </p:clrMapOvr>
  <p:transition spd="med" advTm="8000">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AR" sz="2400" b="1" dirty="0" smtClean="0">
                <a:solidFill>
                  <a:srgbClr val="FFFF00"/>
                </a:solidFill>
                <a:ea typeface="Batang" pitchFamily="18" charset="-127"/>
              </a:rPr>
              <a:t/>
            </a:r>
            <a:br>
              <a:rPr lang="es-AR" sz="2400" b="1" dirty="0" smtClean="0">
                <a:solidFill>
                  <a:srgbClr val="FFFF00"/>
                </a:solidFill>
                <a:ea typeface="Batang" pitchFamily="18" charset="-127"/>
              </a:rPr>
            </a:br>
            <a:endParaRPr lang="es-AR" sz="2400" b="1" dirty="0">
              <a:solidFill>
                <a:srgbClr val="FFFF00"/>
              </a:solidFill>
              <a:ea typeface="Batang" pitchFamily="18" charset="-127"/>
            </a:endParaRPr>
          </a:p>
        </p:txBody>
      </p:sp>
      <p:pic>
        <p:nvPicPr>
          <p:cNvPr id="3074" name="Picture 2" descr="C:\Users\Alumno\Desktop\Nueva carpeta\DSC03821.JPG"/>
          <p:cNvPicPr>
            <a:picLocks noGrp="1" noChangeAspect="1" noChangeArrowheads="1"/>
          </p:cNvPicPr>
          <p:nvPr>
            <p:ph sz="half" idx="1"/>
          </p:nvPr>
        </p:nvPicPr>
        <p:blipFill>
          <a:blip r:embed="rId2" cstate="print"/>
          <a:stretch>
            <a:fillRect/>
          </a:stretch>
        </p:blipFill>
        <p:spPr bwMode="auto">
          <a:xfrm>
            <a:off x="487131" y="1524000"/>
            <a:ext cx="3999375" cy="4572000"/>
          </a:xfrm>
          <a:prstGeom prst="rect">
            <a:avLst/>
          </a:prstGeom>
          <a:noFill/>
          <a:ln>
            <a:solidFill>
              <a:schemeClr val="accent5"/>
            </a:solidFill>
          </a:ln>
        </p:spPr>
      </p:pic>
      <p:sp>
        <p:nvSpPr>
          <p:cNvPr id="4" name="3 Marcador de contenido"/>
          <p:cNvSpPr>
            <a:spLocks noGrp="1"/>
          </p:cNvSpPr>
          <p:nvPr>
            <p:ph sz="half" idx="2"/>
          </p:nvPr>
        </p:nvSpPr>
        <p:spPr/>
        <p:txBody>
          <a:bodyPr/>
          <a:lstStyle/>
          <a:p>
            <a:pPr algn="ctr">
              <a:buNone/>
            </a:pPr>
            <a:r>
              <a:rPr lang="es-AR" sz="3600" b="1" u="sng" dirty="0" smtClean="0">
                <a:solidFill>
                  <a:schemeClr val="bg1"/>
                </a:solidFill>
                <a:effectLst>
                  <a:outerShdw blurRad="38100" dist="38100" dir="2700000" algn="tl">
                    <a:srgbClr val="000000">
                      <a:alpha val="43137"/>
                    </a:srgbClr>
                  </a:outerShdw>
                </a:effectLst>
                <a:latin typeface="Gabriola" pitchFamily="82" charset="0"/>
              </a:rPr>
              <a:t>Rubén Oscar Silva</a:t>
            </a:r>
          </a:p>
          <a:p>
            <a:pPr algn="ctr">
              <a:buNone/>
            </a:pPr>
            <a:r>
              <a:rPr lang="es-AR" sz="2400" b="1" dirty="0" smtClean="0">
                <a:solidFill>
                  <a:schemeClr val="bg1"/>
                </a:solidFill>
                <a:effectLst>
                  <a:outerShdw blurRad="38100" dist="38100" dir="2700000" algn="tl">
                    <a:srgbClr val="000000">
                      <a:alpha val="43137"/>
                    </a:srgbClr>
                  </a:outerShdw>
                </a:effectLst>
                <a:latin typeface="Gabriola" pitchFamily="82" charset="0"/>
              </a:rPr>
              <a:t>25/ 6/1952 ~ 24/5/1977</a:t>
            </a:r>
          </a:p>
          <a:p>
            <a:pPr algn="ctr">
              <a:buNone/>
            </a:pPr>
            <a:r>
              <a:rPr lang="es-AR" sz="2400" b="1" dirty="0" smtClean="0">
                <a:solidFill>
                  <a:schemeClr val="bg1"/>
                </a:solidFill>
                <a:effectLst>
                  <a:outerShdw blurRad="38100" dist="38100" dir="2700000" algn="tl">
                    <a:srgbClr val="000000">
                      <a:alpha val="43137"/>
                    </a:srgbClr>
                  </a:outerShdw>
                </a:effectLst>
                <a:latin typeface="Gabriola" pitchFamily="82" charset="0"/>
              </a:rPr>
              <a:t>Juventud Peronista </a:t>
            </a:r>
          </a:p>
          <a:p>
            <a:pPr algn="ctr"/>
            <a:endParaRPr lang="es-AR" dirty="0" smtClean="0">
              <a:solidFill>
                <a:schemeClr val="bg1"/>
              </a:solidFill>
              <a:effectLst>
                <a:outerShdw blurRad="38100" dist="38100" dir="2700000" algn="tl">
                  <a:srgbClr val="000000">
                    <a:alpha val="43137"/>
                  </a:srgbClr>
                </a:outerShdw>
              </a:effectLst>
            </a:endParaRPr>
          </a:p>
          <a:p>
            <a:pPr algn="ctr"/>
            <a:endParaRPr lang="es-AR" sz="2800" b="1" dirty="0" smtClean="0">
              <a:solidFill>
                <a:schemeClr val="bg1"/>
              </a:solidFill>
              <a:effectLst>
                <a:outerShdw blurRad="38100" dist="38100" dir="2700000" algn="tl">
                  <a:srgbClr val="000000">
                    <a:alpha val="43137"/>
                  </a:srgbClr>
                </a:outerShdw>
              </a:effectLst>
              <a:latin typeface="Gabriola" pitchFamily="82" charset="0"/>
            </a:endParaRPr>
          </a:p>
          <a:p>
            <a:pPr algn="ctr">
              <a:buNone/>
            </a:pPr>
            <a:r>
              <a:rPr lang="es-AR" sz="2800" b="1" dirty="0" smtClean="0">
                <a:solidFill>
                  <a:schemeClr val="bg1"/>
                </a:solidFill>
                <a:effectLst>
                  <a:outerShdw blurRad="38100" dist="38100" dir="2700000" algn="tl">
                    <a:srgbClr val="000000">
                      <a:alpha val="43137"/>
                    </a:srgbClr>
                  </a:outerShdw>
                </a:effectLst>
                <a:latin typeface="Gabriola" pitchFamily="82" charset="0"/>
              </a:rPr>
              <a:t>Fue asesinado junto con su compañero Fernando Lagos . </a:t>
            </a:r>
          </a:p>
          <a:p>
            <a:pPr algn="ctr">
              <a:buNone/>
            </a:pPr>
            <a:r>
              <a:rPr lang="es-AR" sz="2800" b="1" dirty="0" smtClean="0">
                <a:solidFill>
                  <a:schemeClr val="bg1"/>
                </a:solidFill>
                <a:effectLst>
                  <a:outerShdw blurRad="38100" dist="38100" dir="2700000" algn="tl">
                    <a:srgbClr val="000000">
                      <a:alpha val="43137"/>
                    </a:srgbClr>
                  </a:outerShdw>
                </a:effectLst>
                <a:latin typeface="Gabriola" pitchFamily="82" charset="0"/>
              </a:rPr>
              <a:t>…</a:t>
            </a:r>
            <a:endParaRPr lang="es-AR" dirty="0"/>
          </a:p>
        </p:txBody>
      </p:sp>
    </p:spTree>
  </p:cSld>
  <p:clrMapOvr>
    <a:masterClrMapping/>
  </p:clrMapOvr>
  <p:transition spd="med" advTm="7000">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395536" y="548680"/>
            <a:ext cx="8229600" cy="4572000"/>
          </a:xfrm>
        </p:spPr>
        <p:txBody>
          <a:bodyPr>
            <a:normAutofit lnSpcReduction="10000"/>
          </a:bodyPr>
          <a:lstStyle/>
          <a:p>
            <a:pPr algn="just">
              <a:lnSpc>
                <a:spcPct val="80000"/>
              </a:lnSpc>
              <a:buNone/>
            </a:pPr>
            <a:endParaRPr lang="es-ES" sz="36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endParaRPr>
          </a:p>
          <a:p>
            <a:pPr algn="just">
              <a:lnSpc>
                <a:spcPct val="80000"/>
              </a:lnSpc>
              <a:buNone/>
            </a:pPr>
            <a:endParaRPr lang="es-ES" sz="36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endParaRPr>
          </a:p>
          <a:p>
            <a:pPr algn="just">
              <a:lnSpc>
                <a:spcPct val="80000"/>
              </a:lnSpc>
              <a:buNone/>
            </a:pPr>
            <a:r>
              <a:rPr lang="es-ES" sz="36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El  </a:t>
            </a:r>
            <a:r>
              <a:rPr lang="es-ES" sz="36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hlinkClick r:id="rId3"/>
              </a:rPr>
              <a:t>Terrorismo de Estado </a:t>
            </a:r>
            <a:r>
              <a:rPr lang="es-ES" sz="36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aplicado por la última </a:t>
            </a:r>
            <a:r>
              <a:rPr lang="es-ES" sz="36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hlinkClick r:id="rId4"/>
              </a:rPr>
              <a:t>dictadura militar </a:t>
            </a:r>
            <a:r>
              <a:rPr lang="es-ES" sz="36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en Argentina como método de disciplinamiento político y social, ha sido ampliamente probado en la justicia de nuestro país y del exterior. El conocido </a:t>
            </a:r>
            <a:r>
              <a:rPr lang="es-ES" sz="3600" b="1" dirty="0" smtClean="0">
                <a:solidFill>
                  <a:schemeClr val="bg1"/>
                </a:solidFill>
                <a:effectLst>
                  <a:outerShdw blurRad="38100" dist="38100" dir="2700000" algn="tl" rotWithShape="0">
                    <a:srgbClr val="000000">
                      <a:alpha val="43137"/>
                    </a:srgbClr>
                  </a:outerShdw>
                </a:effectLst>
                <a:latin typeface="Gabriola" pitchFamily="82" charset="0"/>
                <a:ea typeface="Batang" pitchFamily="18" charset="-127"/>
                <a:hlinkClick r:id="rId5"/>
              </a:rPr>
              <a:t>Juicio a las Juntas Militares</a:t>
            </a:r>
            <a:r>
              <a:rPr lang="es-ES" sz="36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 el Informe de la </a:t>
            </a:r>
            <a:r>
              <a:rPr lang="es-ES" sz="36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hlinkClick r:id="rId6"/>
              </a:rPr>
              <a:t>CONADEP(Nunca Más), </a:t>
            </a:r>
            <a:r>
              <a:rPr lang="es-ES" sz="36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comenzaron un camino de Memoria Verdad y Justicia </a:t>
            </a:r>
            <a:r>
              <a:rPr lang="es-ES" sz="3600" b="1" dirty="0" smtClean="0">
                <a:solidFill>
                  <a:schemeClr val="bg1"/>
                </a:solidFill>
                <a:effectLst>
                  <a:outerShdw blurRad="38100" dist="38100" dir="2700000" algn="tl" rotWithShape="0">
                    <a:srgbClr val="000000">
                      <a:alpha val="43137"/>
                    </a:srgbClr>
                  </a:outerShdw>
                </a:effectLst>
                <a:latin typeface="Gabriola" pitchFamily="82" charset="0"/>
                <a:ea typeface="Batang" pitchFamily="18" charset="-127"/>
              </a:rPr>
              <a:t>que luego  las presiones militares  hicieron desandar </a:t>
            </a:r>
          </a:p>
        </p:txBody>
      </p:sp>
    </p:spTree>
  </p:cSld>
  <p:clrMapOvr>
    <a:masterClrMapping/>
  </p:clrMapOvr>
  <p:transition advClick="0" advTm="5000">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endParaRPr lang="es-AR" dirty="0"/>
          </a:p>
        </p:txBody>
      </p:sp>
      <p:pic>
        <p:nvPicPr>
          <p:cNvPr id="4099" name="Picture 3" descr="C:\Users\Alumno\Desktop\Nueva carpeta\DSC03822.JPG"/>
          <p:cNvPicPr>
            <a:picLocks noGrp="1" noChangeAspect="1" noChangeArrowheads="1"/>
          </p:cNvPicPr>
          <p:nvPr>
            <p:ph sz="half" idx="1"/>
          </p:nvPr>
        </p:nvPicPr>
        <p:blipFill>
          <a:blip r:embed="rId2" cstate="print"/>
          <a:stretch>
            <a:fillRect/>
          </a:stretch>
        </p:blipFill>
        <p:spPr bwMode="auto">
          <a:xfrm>
            <a:off x="457200" y="1412776"/>
            <a:ext cx="4059238" cy="4133347"/>
          </a:xfrm>
          <a:prstGeom prst="rect">
            <a:avLst/>
          </a:prstGeom>
          <a:noFill/>
          <a:ln>
            <a:solidFill>
              <a:schemeClr val="accent5"/>
            </a:solidFill>
          </a:ln>
        </p:spPr>
      </p:pic>
      <p:sp>
        <p:nvSpPr>
          <p:cNvPr id="5" name="4 Marcador de contenido"/>
          <p:cNvSpPr>
            <a:spLocks noGrp="1"/>
          </p:cNvSpPr>
          <p:nvPr>
            <p:ph sz="half" idx="2"/>
          </p:nvPr>
        </p:nvSpPr>
        <p:spPr/>
        <p:txBody>
          <a:bodyPr/>
          <a:lstStyle/>
          <a:p>
            <a:pPr algn="ctr">
              <a:buNone/>
            </a:pPr>
            <a:r>
              <a:rPr lang="es-AR" sz="4000" b="1" u="sng" dirty="0" smtClean="0">
                <a:solidFill>
                  <a:schemeClr val="bg1"/>
                </a:solidFill>
                <a:latin typeface="Gabriola" pitchFamily="82" charset="0"/>
              </a:rPr>
              <a:t>Hugo Francisco Mena </a:t>
            </a:r>
          </a:p>
          <a:p>
            <a:pPr algn="ctr">
              <a:buNone/>
            </a:pPr>
            <a:r>
              <a:rPr lang="es-AR" sz="2800" b="1" dirty="0" smtClean="0">
                <a:solidFill>
                  <a:schemeClr val="bg1"/>
                </a:solidFill>
                <a:latin typeface="Gabriola" pitchFamily="82" charset="0"/>
              </a:rPr>
              <a:t>9/5/1950 ~ 6/5/1976</a:t>
            </a:r>
          </a:p>
          <a:p>
            <a:pPr algn="ctr">
              <a:buNone/>
            </a:pPr>
            <a:r>
              <a:rPr lang="es-AR" sz="2800" b="1" dirty="0" smtClean="0">
                <a:solidFill>
                  <a:schemeClr val="bg1"/>
                </a:solidFill>
                <a:latin typeface="Gabriola" pitchFamily="82" charset="0"/>
              </a:rPr>
              <a:t>Juventud Peronista </a:t>
            </a:r>
          </a:p>
          <a:p>
            <a:pPr algn="ctr"/>
            <a:endParaRPr lang="es-AR" sz="2800" b="1" dirty="0" smtClean="0">
              <a:solidFill>
                <a:schemeClr val="bg1"/>
              </a:solidFill>
              <a:latin typeface="Gabriola" pitchFamily="82" charset="0"/>
            </a:endParaRPr>
          </a:p>
          <a:p>
            <a:pPr algn="ctr">
              <a:buNone/>
            </a:pPr>
            <a:r>
              <a:rPr lang="es-AR" sz="2800" b="1" dirty="0" smtClean="0">
                <a:solidFill>
                  <a:schemeClr val="bg1"/>
                </a:solidFill>
                <a:latin typeface="Gabriola" pitchFamily="82" charset="0"/>
              </a:rPr>
              <a:t>Fue secuestrado junto a su mujer embarazada.</a:t>
            </a:r>
          </a:p>
        </p:txBody>
      </p:sp>
    </p:spTree>
  </p:cSld>
  <p:clrMapOvr>
    <a:masterClrMapping/>
  </p:clrMapOvr>
  <p:transition spd="med" advTm="7000">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endParaRPr lang="es-AR"/>
          </a:p>
        </p:txBody>
      </p:sp>
      <p:pic>
        <p:nvPicPr>
          <p:cNvPr id="7" name="Picture 2" descr="C:\Users\Alumno\Desktop\Jovenes y Memoria 2011\acto en el Panteón 24 de mayo 2011\100_3193.JPG"/>
          <p:cNvPicPr>
            <a:picLocks noGrp="1" noChangeAspect="1" noChangeArrowheads="1"/>
          </p:cNvPicPr>
          <p:nvPr>
            <p:ph sz="half" idx="1"/>
          </p:nvPr>
        </p:nvPicPr>
        <p:blipFill>
          <a:blip r:embed="rId3" cstate="print"/>
          <a:stretch>
            <a:fillRect/>
          </a:stretch>
        </p:blipFill>
        <p:spPr bwMode="auto">
          <a:xfrm>
            <a:off x="395536" y="1268760"/>
            <a:ext cx="4059238" cy="4409792"/>
          </a:xfrm>
          <a:prstGeom prst="rect">
            <a:avLst/>
          </a:prstGeom>
          <a:noFill/>
          <a:ln>
            <a:solidFill>
              <a:schemeClr val="accent5"/>
            </a:solidFill>
          </a:ln>
        </p:spPr>
      </p:pic>
      <p:sp>
        <p:nvSpPr>
          <p:cNvPr id="8" name="7 Marcador de contenido"/>
          <p:cNvSpPr>
            <a:spLocks noGrp="1"/>
          </p:cNvSpPr>
          <p:nvPr>
            <p:ph sz="half" idx="2"/>
          </p:nvPr>
        </p:nvSpPr>
        <p:spPr/>
        <p:txBody>
          <a:bodyPr/>
          <a:lstStyle/>
          <a:p>
            <a:pPr algn="ctr">
              <a:buNone/>
            </a:pPr>
            <a:r>
              <a:rPr lang="es-AR" sz="2800" b="1" u="sng" dirty="0" smtClean="0">
                <a:solidFill>
                  <a:schemeClr val="bg1"/>
                </a:solidFill>
                <a:latin typeface="Gabriola" pitchFamily="82" charset="0"/>
              </a:rPr>
              <a:t>Araujo Wenceslao </a:t>
            </a:r>
          </a:p>
          <a:p>
            <a:pPr algn="ctr">
              <a:buNone/>
            </a:pPr>
            <a:r>
              <a:rPr lang="es-AR" sz="2800" b="1" dirty="0" smtClean="0">
                <a:solidFill>
                  <a:schemeClr val="bg1"/>
                </a:solidFill>
                <a:latin typeface="Gabriola" pitchFamily="82" charset="0"/>
              </a:rPr>
              <a:t>21/1/1955 ~ 28/8/1978</a:t>
            </a:r>
          </a:p>
          <a:p>
            <a:pPr algn="ctr">
              <a:buNone/>
            </a:pPr>
            <a:endParaRPr lang="es-AR" sz="2800" b="1" dirty="0" smtClean="0">
              <a:solidFill>
                <a:schemeClr val="bg1"/>
              </a:solidFill>
              <a:latin typeface="Gabriola" pitchFamily="82" charset="0"/>
              <a:hlinkClick r:id="rId4"/>
            </a:endParaRPr>
          </a:p>
          <a:p>
            <a:pPr algn="ctr">
              <a:buNone/>
            </a:pPr>
            <a:r>
              <a:rPr lang="es-AR" sz="2800" b="1" dirty="0" smtClean="0">
                <a:solidFill>
                  <a:schemeClr val="bg1"/>
                </a:solidFill>
                <a:latin typeface="Gabriola" pitchFamily="82" charset="0"/>
                <a:hlinkClick r:id="rId4"/>
              </a:rPr>
              <a:t>Obrero metalúrgico y militante barrial en Villa Jardín</a:t>
            </a:r>
            <a:endParaRPr lang="es-AR" sz="2800" b="1" dirty="0" smtClean="0">
              <a:solidFill>
                <a:schemeClr val="bg1"/>
              </a:solidFill>
              <a:latin typeface="Gabriola" pitchFamily="82" charset="0"/>
            </a:endParaRPr>
          </a:p>
          <a:p>
            <a:pPr algn="ctr">
              <a:buNone/>
            </a:pPr>
            <a:endParaRPr lang="es-AR" sz="2800" b="1" dirty="0" smtClean="0">
              <a:solidFill>
                <a:schemeClr val="bg1"/>
              </a:solidFill>
              <a:latin typeface="Gabriola" pitchFamily="82" charset="0"/>
            </a:endParaRPr>
          </a:p>
          <a:p>
            <a:pPr algn="ctr">
              <a:buNone/>
            </a:pPr>
            <a:r>
              <a:rPr lang="es-AR" sz="2800" b="1" dirty="0" smtClean="0">
                <a:solidFill>
                  <a:schemeClr val="bg1"/>
                </a:solidFill>
                <a:latin typeface="Gabriola" pitchFamily="82" charset="0"/>
              </a:rPr>
              <a:t>Su asesinato se fraguó como enfrentamiento.</a:t>
            </a:r>
          </a:p>
          <a:p>
            <a:pPr>
              <a:buNone/>
            </a:pPr>
            <a:endParaRPr lang="es-AR" dirty="0"/>
          </a:p>
        </p:txBody>
      </p:sp>
      <p:sp>
        <p:nvSpPr>
          <p:cNvPr id="6" name="5 CuadroTexto"/>
          <p:cNvSpPr txBox="1"/>
          <p:nvPr/>
        </p:nvSpPr>
        <p:spPr>
          <a:xfrm>
            <a:off x="539552" y="2132856"/>
            <a:ext cx="7920880" cy="461665"/>
          </a:xfrm>
          <a:prstGeom prst="rect">
            <a:avLst/>
          </a:prstGeom>
          <a:noFill/>
        </p:spPr>
        <p:txBody>
          <a:bodyPr wrap="square" rtlCol="0">
            <a:spAutoFit/>
          </a:bodyPr>
          <a:lstStyle/>
          <a:p>
            <a:pPr algn="ctr"/>
            <a:r>
              <a:rPr lang="es-ES" sz="2400" b="1" dirty="0" smtClean="0">
                <a:solidFill>
                  <a:schemeClr val="tx2"/>
                </a:solidFill>
                <a:latin typeface="+mj-lt"/>
                <a:ea typeface="Batang" pitchFamily="18" charset="-127"/>
              </a:rPr>
              <a:t> </a:t>
            </a:r>
            <a:endParaRPr lang="es-AR" sz="2400" b="1" dirty="0">
              <a:solidFill>
                <a:schemeClr val="tx2"/>
              </a:solidFill>
              <a:latin typeface="+mj-lt"/>
              <a:ea typeface="Batang" pitchFamily="18" charset="-127"/>
            </a:endParaRPr>
          </a:p>
        </p:txBody>
      </p:sp>
    </p:spTree>
  </p:cSld>
  <p:clrMapOvr>
    <a:masterClrMapping/>
  </p:clrMapOvr>
  <p:transition spd="med" advTm="7000">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a:p>
        </p:txBody>
      </p:sp>
      <p:sp>
        <p:nvSpPr>
          <p:cNvPr id="3" name="2 Marcador de contenido"/>
          <p:cNvSpPr>
            <a:spLocks noGrp="1"/>
          </p:cNvSpPr>
          <p:nvPr>
            <p:ph sz="half" idx="1"/>
          </p:nvPr>
        </p:nvSpPr>
        <p:spPr/>
        <p:txBody>
          <a:bodyPr/>
          <a:lstStyle/>
          <a:p>
            <a:pPr algn="ctr">
              <a:buNone/>
            </a:pPr>
            <a:r>
              <a:rPr lang="es-AR" b="1" u="sng" dirty="0" smtClean="0">
                <a:solidFill>
                  <a:schemeClr val="bg1"/>
                </a:solidFill>
              </a:rPr>
              <a:t>Fernando Juan Lagos</a:t>
            </a:r>
          </a:p>
          <a:p>
            <a:pPr algn="ctr">
              <a:buNone/>
            </a:pPr>
            <a:r>
              <a:rPr lang="es-AR" b="1" dirty="0" smtClean="0">
                <a:solidFill>
                  <a:schemeClr val="bg1"/>
                </a:solidFill>
              </a:rPr>
              <a:t>15-12-56/ 24-5-77</a:t>
            </a:r>
          </a:p>
          <a:p>
            <a:pPr algn="ctr">
              <a:buNone/>
            </a:pPr>
            <a:endParaRPr lang="es-AR" b="1" dirty="0" smtClean="0">
              <a:solidFill>
                <a:schemeClr val="bg1"/>
              </a:solidFill>
            </a:endParaRPr>
          </a:p>
          <a:p>
            <a:pPr algn="ctr"/>
            <a:endParaRPr lang="es-AR" b="1" dirty="0" smtClean="0">
              <a:solidFill>
                <a:schemeClr val="bg1"/>
              </a:solidFill>
            </a:endParaRPr>
          </a:p>
          <a:p>
            <a:pPr algn="ctr">
              <a:buNone/>
            </a:pPr>
            <a:r>
              <a:rPr lang="es-AR" b="1" dirty="0" smtClean="0">
                <a:solidFill>
                  <a:schemeClr val="bg1"/>
                </a:solidFill>
              </a:rPr>
              <a:t>Juventud Trabajadora   Peronista</a:t>
            </a:r>
          </a:p>
          <a:p>
            <a:pPr algn="ctr">
              <a:buNone/>
            </a:pPr>
            <a:endParaRPr lang="es-AR" b="1" dirty="0" smtClean="0">
              <a:solidFill>
                <a:schemeClr val="bg1"/>
              </a:solidFill>
            </a:endParaRPr>
          </a:p>
          <a:p>
            <a:pPr algn="ctr">
              <a:buNone/>
            </a:pPr>
            <a:r>
              <a:rPr lang="es-AR" b="1" dirty="0" smtClean="0">
                <a:solidFill>
                  <a:schemeClr val="bg1"/>
                </a:solidFill>
              </a:rPr>
              <a:t>Asesinado junto a su compañero  Rubén Silva.</a:t>
            </a:r>
          </a:p>
          <a:p>
            <a:pPr>
              <a:buNone/>
            </a:pPr>
            <a:endParaRPr lang="es-AR" dirty="0"/>
          </a:p>
        </p:txBody>
      </p:sp>
      <p:pic>
        <p:nvPicPr>
          <p:cNvPr id="5" name="4 Marcador de contenido" descr="Imagen0328.jpg"/>
          <p:cNvPicPr>
            <a:picLocks noGrp="1" noChangeAspect="1"/>
          </p:cNvPicPr>
          <p:nvPr>
            <p:ph sz="half" idx="2"/>
          </p:nvPr>
        </p:nvPicPr>
        <p:blipFill>
          <a:blip r:embed="rId2" cstate="print"/>
          <a:stretch>
            <a:fillRect/>
          </a:stretch>
        </p:blipFill>
        <p:spPr>
          <a:xfrm>
            <a:off x="4963319" y="1524000"/>
            <a:ext cx="3429000" cy="4572000"/>
          </a:xfrm>
          <a:ln>
            <a:solidFill>
              <a:schemeClr val="accent5"/>
            </a:solidFill>
          </a:ln>
        </p:spPr>
      </p:pic>
    </p:spTree>
  </p:cSld>
  <p:clrMapOvr>
    <a:masterClrMapping/>
  </p:clrMapOvr>
  <p:transition spd="med" advTm="7000">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Nueva carpeta2.jpg"/>
          <p:cNvPicPr>
            <a:picLocks noGrp="1" noChangeAspect="1"/>
          </p:cNvPicPr>
          <p:nvPr>
            <p:ph idx="1"/>
          </p:nvPr>
        </p:nvPicPr>
        <p:blipFill>
          <a:blip r:embed="rId4" cstate="print"/>
          <a:stretch>
            <a:fillRect/>
          </a:stretch>
        </p:blipFill>
        <p:spPr>
          <a:xfrm>
            <a:off x="0" y="0"/>
            <a:ext cx="9144000" cy="7118648"/>
          </a:xfrm>
        </p:spPr>
      </p:pic>
      <p:sp>
        <p:nvSpPr>
          <p:cNvPr id="3" name="2 Título"/>
          <p:cNvSpPr>
            <a:spLocks noGrp="1"/>
          </p:cNvSpPr>
          <p:nvPr>
            <p:ph type="title"/>
          </p:nvPr>
        </p:nvSpPr>
        <p:spPr>
          <a:xfrm>
            <a:off x="457200" y="188640"/>
            <a:ext cx="8229600" cy="720080"/>
          </a:xfrm>
        </p:spPr>
        <p:txBody>
          <a:bodyPr>
            <a:normAutofit fontScale="90000"/>
          </a:bodyPr>
          <a:lstStyle/>
          <a:p>
            <a:pPr algn="ctr"/>
            <a:r>
              <a:rPr lang="es-AR" b="1" dirty="0" smtClean="0">
                <a:solidFill>
                  <a:schemeClr val="bg1"/>
                </a:solidFill>
              </a:rPr>
              <a:t>Agradecemos  los  testimonios  brindados</a:t>
            </a:r>
            <a:endParaRPr lang="es-AR" b="1" dirty="0">
              <a:solidFill>
                <a:schemeClr val="bg1"/>
              </a:solidFill>
            </a:endParaRPr>
          </a:p>
        </p:txBody>
      </p:sp>
      <p:sp>
        <p:nvSpPr>
          <p:cNvPr id="5" name="4 CuadroTexto"/>
          <p:cNvSpPr txBox="1"/>
          <p:nvPr/>
        </p:nvSpPr>
        <p:spPr>
          <a:xfrm>
            <a:off x="0" y="6237312"/>
            <a:ext cx="2915816" cy="738664"/>
          </a:xfrm>
          <a:prstGeom prst="rect">
            <a:avLst/>
          </a:prstGeom>
          <a:noFill/>
        </p:spPr>
        <p:txBody>
          <a:bodyPr wrap="square" rtlCol="0">
            <a:spAutoFit/>
          </a:bodyPr>
          <a:lstStyle/>
          <a:p>
            <a:pPr algn="ctr"/>
            <a:r>
              <a:rPr lang="es-AR" sz="1400" b="1" dirty="0" smtClean="0">
                <a:solidFill>
                  <a:srgbClr val="FF0000"/>
                </a:solidFill>
                <a:effectLst>
                  <a:outerShdw blurRad="38100" dist="38100" dir="2700000" algn="tl">
                    <a:srgbClr val="000000">
                      <a:alpha val="43137"/>
                    </a:srgbClr>
                  </a:outerShdw>
                </a:effectLst>
              </a:rPr>
              <a:t>   Y al </a:t>
            </a:r>
            <a:r>
              <a:rPr lang="es-AR" sz="1400" b="1" dirty="0" err="1" smtClean="0">
                <a:solidFill>
                  <a:srgbClr val="FF0000"/>
                </a:solidFill>
                <a:effectLst>
                  <a:outerShdw blurRad="38100" dist="38100" dir="2700000" algn="tl">
                    <a:srgbClr val="000000">
                      <a:alpha val="43137"/>
                    </a:srgbClr>
                  </a:outerShdw>
                </a:effectLst>
              </a:rPr>
              <a:t>Dr.Darío</a:t>
            </a:r>
            <a:r>
              <a:rPr lang="es-AR" sz="1400" b="1" dirty="0" smtClean="0">
                <a:solidFill>
                  <a:srgbClr val="FF0000"/>
                </a:solidFill>
                <a:effectLst>
                  <a:outerShdw blurRad="38100" dist="38100" dir="2700000" algn="tl">
                    <a:srgbClr val="000000">
                      <a:alpha val="43137"/>
                    </a:srgbClr>
                  </a:outerShdw>
                </a:effectLst>
              </a:rPr>
              <a:t> Díaz Pérez, Intendente de  Lanús que nos facilitó el traslado en micro</a:t>
            </a:r>
            <a:endParaRPr lang="es-AR" sz="1400" b="1" dirty="0">
              <a:solidFill>
                <a:srgbClr val="FF0000"/>
              </a:solidFill>
              <a:effectLst>
                <a:outerShdw blurRad="38100" dist="38100" dir="2700000" algn="tl">
                  <a:srgbClr val="000000">
                    <a:alpha val="43137"/>
                  </a:srgbClr>
                </a:outerShdw>
              </a:effectLst>
            </a:endParaRPr>
          </a:p>
        </p:txBody>
      </p:sp>
      <p:pic>
        <p:nvPicPr>
          <p:cNvPr id="6" name="~PP152.WAV">
            <a:hlinkClick r:id="" action="ppaction://media"/>
          </p:cNvPr>
          <p:cNvPicPr>
            <a:picLocks noRot="1" noChangeAspect="1"/>
          </p:cNvPicPr>
          <p:nvPr>
            <a:wavAudioFile r:embed="rId1" name="~PP152.WAV"/>
          </p:nvPr>
        </p:nvPicPr>
        <p:blipFill>
          <a:blip r:embed="rId5" cstate="print"/>
          <a:stretch>
            <a:fillRect/>
          </a:stretch>
        </p:blipFill>
        <p:spPr>
          <a:xfrm>
            <a:off x="8593138" y="6307138"/>
            <a:ext cx="304800" cy="304800"/>
          </a:xfrm>
          <a:prstGeom prst="rect">
            <a:avLst/>
          </a:prstGeom>
        </p:spPr>
      </p:pic>
      <p:pic>
        <p:nvPicPr>
          <p:cNvPr id="7" name="Jovenes y Memoria 3.mp3">
            <a:hlinkClick r:id="" action="ppaction://media"/>
          </p:cNvPr>
          <p:cNvPicPr>
            <a:picLocks noRot="1" noChangeAspect="1"/>
          </p:cNvPicPr>
          <p:nvPr>
            <a:audioFile r:link="rId2"/>
          </p:nvPr>
        </p:nvPicPr>
        <p:blipFill>
          <a:blip r:embed="rId6" cstate="print"/>
          <a:stretch>
            <a:fillRect/>
          </a:stretch>
        </p:blipFill>
        <p:spPr>
          <a:xfrm>
            <a:off x="4419600" y="3276600"/>
            <a:ext cx="304800" cy="304800"/>
          </a:xfrm>
          <a:prstGeom prst="rect">
            <a:avLst/>
          </a:prstGeom>
        </p:spPr>
      </p:pic>
    </p:spTree>
  </p:cSld>
  <p:clrMapOvr>
    <a:masterClrMapping/>
  </p:clrMapOvr>
  <p:transition spd="med" advTm="12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0" fill="hold" display="0">
                  <p:stCondLst>
                    <p:cond delay="indefinite"/>
                  </p:stCondLst>
                  <p:endCondLst>
                    <p:cond evt="onPrev" delay="0">
                      <p:tgtEl>
                        <p:sldTgt/>
                      </p:tgtEl>
                    </p:cond>
                    <p:cond evt="onStopAudio" delay="0">
                      <p:tgtEl>
                        <p:sldTgt/>
                      </p:tgtEl>
                    </p:cond>
                  </p:endCondLst>
                </p:cTn>
                <p:tgtEl>
                  <p:spTgt spid="6"/>
                </p:tgtEl>
              </p:cMediaNode>
            </p:audio>
            <p:audio>
              <p:cMediaNode numSld="24">
                <p:cTn id="11"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pPr algn="ctr"/>
            <a:r>
              <a:rPr lang="es-AR" b="1" dirty="0" smtClean="0">
                <a:solidFill>
                  <a:srgbClr val="FF0000"/>
                </a:solidFill>
              </a:rPr>
              <a:t/>
            </a:r>
            <a:br>
              <a:rPr lang="es-AR" b="1" dirty="0" smtClean="0">
                <a:solidFill>
                  <a:srgbClr val="FF0000"/>
                </a:solidFill>
              </a:rPr>
            </a:br>
            <a:r>
              <a:rPr lang="es-AR" b="1" dirty="0" smtClean="0">
                <a:solidFill>
                  <a:srgbClr val="FF0000"/>
                </a:solidFill>
              </a:rPr>
              <a:t/>
            </a:r>
            <a:br>
              <a:rPr lang="es-AR" b="1" dirty="0" smtClean="0">
                <a:solidFill>
                  <a:srgbClr val="FF0000"/>
                </a:solidFill>
              </a:rPr>
            </a:br>
            <a:r>
              <a:rPr lang="es-AR" b="1" dirty="0" smtClean="0">
                <a:solidFill>
                  <a:srgbClr val="FF0000"/>
                </a:solidFill>
              </a:rPr>
              <a:t>¿Quiénes somos los que reconstruimos la MEMORIA ?</a:t>
            </a:r>
            <a:br>
              <a:rPr lang="es-AR" b="1" dirty="0" smtClean="0">
                <a:solidFill>
                  <a:srgbClr val="FF0000"/>
                </a:solidFill>
              </a:rPr>
            </a:br>
            <a:endParaRPr lang="es-AR" b="1" dirty="0">
              <a:solidFill>
                <a:srgbClr val="FF0000"/>
              </a:solidFill>
            </a:endParaRPr>
          </a:p>
        </p:txBody>
      </p:sp>
      <p:sp>
        <p:nvSpPr>
          <p:cNvPr id="2" name="1 Marcador de contenido"/>
          <p:cNvSpPr>
            <a:spLocks noGrp="1"/>
          </p:cNvSpPr>
          <p:nvPr>
            <p:ph sz="half" idx="1"/>
          </p:nvPr>
        </p:nvSpPr>
        <p:spPr/>
        <p:txBody>
          <a:bodyPr/>
          <a:lstStyle/>
          <a:p>
            <a:r>
              <a:rPr lang="es-AR" sz="3600" b="1" dirty="0" smtClean="0">
                <a:solidFill>
                  <a:srgbClr val="FF0000"/>
                </a:solidFill>
              </a:rPr>
              <a:t>Los JÓVENES</a:t>
            </a:r>
            <a:r>
              <a:rPr lang="es-AR" sz="2000" b="1" dirty="0" smtClean="0">
                <a:solidFill>
                  <a:srgbClr val="FF0000"/>
                </a:solidFill>
              </a:rPr>
              <a:t>(alumnos):</a:t>
            </a:r>
          </a:p>
          <a:p>
            <a:r>
              <a:rPr lang="es-AR" b="1" dirty="0" smtClean="0">
                <a:solidFill>
                  <a:srgbClr val="FF0000"/>
                </a:solidFill>
              </a:rPr>
              <a:t>Kevin Barbera</a:t>
            </a:r>
          </a:p>
          <a:p>
            <a:r>
              <a:rPr lang="es-AR" b="1" dirty="0" smtClean="0">
                <a:solidFill>
                  <a:srgbClr val="FF0000"/>
                </a:solidFill>
              </a:rPr>
              <a:t>Sofía </a:t>
            </a:r>
            <a:r>
              <a:rPr lang="es-AR" b="1" dirty="0" err="1" smtClean="0">
                <a:solidFill>
                  <a:srgbClr val="FF0000"/>
                </a:solidFill>
              </a:rPr>
              <a:t>Dubrez</a:t>
            </a:r>
            <a:endParaRPr lang="es-AR" b="1" dirty="0" smtClean="0">
              <a:solidFill>
                <a:srgbClr val="FF0000"/>
              </a:solidFill>
            </a:endParaRPr>
          </a:p>
          <a:p>
            <a:r>
              <a:rPr lang="es-AR" b="1" dirty="0" smtClean="0">
                <a:solidFill>
                  <a:srgbClr val="FF0000"/>
                </a:solidFill>
              </a:rPr>
              <a:t>Lucas Ferreira</a:t>
            </a:r>
          </a:p>
          <a:p>
            <a:r>
              <a:rPr lang="es-AR" b="1" dirty="0" smtClean="0">
                <a:solidFill>
                  <a:srgbClr val="FF0000"/>
                </a:solidFill>
              </a:rPr>
              <a:t>Micaela Ferreyra</a:t>
            </a:r>
          </a:p>
          <a:p>
            <a:r>
              <a:rPr lang="es-AR" b="1" dirty="0" smtClean="0">
                <a:solidFill>
                  <a:srgbClr val="FF0000"/>
                </a:solidFill>
              </a:rPr>
              <a:t>Jessica González</a:t>
            </a:r>
          </a:p>
          <a:p>
            <a:r>
              <a:rPr lang="es-AR" b="1" dirty="0" smtClean="0">
                <a:solidFill>
                  <a:srgbClr val="FF0000"/>
                </a:solidFill>
              </a:rPr>
              <a:t>Marcos López </a:t>
            </a:r>
            <a:r>
              <a:rPr lang="es-AR" b="1" dirty="0" err="1" smtClean="0">
                <a:solidFill>
                  <a:srgbClr val="FF0000"/>
                </a:solidFill>
              </a:rPr>
              <a:t>Saldías</a:t>
            </a:r>
            <a:endParaRPr lang="es-AR" b="1" dirty="0" smtClean="0">
              <a:solidFill>
                <a:srgbClr val="FF0000"/>
              </a:solidFill>
            </a:endParaRPr>
          </a:p>
          <a:p>
            <a:r>
              <a:rPr lang="es-AR" b="1" dirty="0" err="1" smtClean="0">
                <a:solidFill>
                  <a:srgbClr val="FF0000"/>
                </a:solidFill>
              </a:rPr>
              <a:t>Yohanna</a:t>
            </a:r>
            <a:r>
              <a:rPr lang="es-AR" b="1" dirty="0" smtClean="0">
                <a:solidFill>
                  <a:srgbClr val="FF0000"/>
                </a:solidFill>
              </a:rPr>
              <a:t> Pérez</a:t>
            </a:r>
          </a:p>
          <a:p>
            <a:r>
              <a:rPr lang="es-AR" b="1" dirty="0" smtClean="0">
                <a:solidFill>
                  <a:srgbClr val="FF0000"/>
                </a:solidFill>
              </a:rPr>
              <a:t>Katherine Rivero</a:t>
            </a:r>
            <a:endParaRPr lang="es-AR" b="1" dirty="0">
              <a:solidFill>
                <a:srgbClr val="FF0000"/>
              </a:solidFill>
            </a:endParaRPr>
          </a:p>
        </p:txBody>
      </p:sp>
      <p:sp>
        <p:nvSpPr>
          <p:cNvPr id="4" name="3 Marcador de contenido"/>
          <p:cNvSpPr>
            <a:spLocks noGrp="1"/>
          </p:cNvSpPr>
          <p:nvPr>
            <p:ph sz="half" idx="2"/>
          </p:nvPr>
        </p:nvSpPr>
        <p:spPr/>
        <p:txBody>
          <a:bodyPr/>
          <a:lstStyle/>
          <a:p>
            <a:r>
              <a:rPr lang="es-AR" sz="3200" b="1" dirty="0" smtClean="0">
                <a:solidFill>
                  <a:srgbClr val="FF0000"/>
                </a:solidFill>
              </a:rPr>
              <a:t>Los NO TAN  JÓVENES</a:t>
            </a:r>
            <a:r>
              <a:rPr lang="es-AR" sz="2000" b="1" dirty="0" smtClean="0">
                <a:solidFill>
                  <a:srgbClr val="FF0000"/>
                </a:solidFill>
              </a:rPr>
              <a:t>(profes):</a:t>
            </a:r>
          </a:p>
          <a:p>
            <a:r>
              <a:rPr lang="es-AR" b="1" dirty="0" smtClean="0">
                <a:solidFill>
                  <a:srgbClr val="FF0000"/>
                </a:solidFill>
              </a:rPr>
              <a:t>Paula </a:t>
            </a:r>
            <a:r>
              <a:rPr lang="es-AR" b="1" dirty="0" err="1" smtClean="0">
                <a:solidFill>
                  <a:srgbClr val="FF0000"/>
                </a:solidFill>
              </a:rPr>
              <a:t>Alajarin</a:t>
            </a:r>
            <a:endParaRPr lang="es-AR" b="1" dirty="0" smtClean="0">
              <a:solidFill>
                <a:srgbClr val="FF0000"/>
              </a:solidFill>
            </a:endParaRPr>
          </a:p>
          <a:p>
            <a:r>
              <a:rPr lang="es-AR" b="1" dirty="0" smtClean="0">
                <a:solidFill>
                  <a:srgbClr val="FF0000"/>
                </a:solidFill>
              </a:rPr>
              <a:t>Enrique </a:t>
            </a:r>
            <a:r>
              <a:rPr lang="es-AR" b="1" dirty="0" err="1" smtClean="0">
                <a:solidFill>
                  <a:srgbClr val="FF0000"/>
                </a:solidFill>
              </a:rPr>
              <a:t>Dordal</a:t>
            </a:r>
            <a:endParaRPr lang="es-AR" b="1" dirty="0" smtClean="0">
              <a:solidFill>
                <a:srgbClr val="FF0000"/>
              </a:solidFill>
            </a:endParaRPr>
          </a:p>
          <a:p>
            <a:r>
              <a:rPr lang="es-AR" b="1" dirty="0" smtClean="0">
                <a:solidFill>
                  <a:srgbClr val="FF0000"/>
                </a:solidFill>
              </a:rPr>
              <a:t>Vilma </a:t>
            </a:r>
            <a:r>
              <a:rPr lang="es-AR" b="1" dirty="0" err="1" smtClean="0">
                <a:solidFill>
                  <a:srgbClr val="FF0000"/>
                </a:solidFill>
              </a:rPr>
              <a:t>Petisce</a:t>
            </a:r>
            <a:endParaRPr lang="es-AR" b="1" dirty="0" smtClean="0">
              <a:solidFill>
                <a:srgbClr val="FF0000"/>
              </a:solidFill>
            </a:endParaRPr>
          </a:p>
          <a:p>
            <a:r>
              <a:rPr lang="es-AR" b="1" dirty="0" err="1" smtClean="0">
                <a:solidFill>
                  <a:srgbClr val="FF0000"/>
                </a:solidFill>
              </a:rPr>
              <a:t>Vanina</a:t>
            </a:r>
            <a:r>
              <a:rPr lang="es-AR" b="1" dirty="0" smtClean="0">
                <a:solidFill>
                  <a:srgbClr val="FF0000"/>
                </a:solidFill>
              </a:rPr>
              <a:t> Zarza</a:t>
            </a:r>
            <a:endParaRPr lang="es-AR" b="1" dirty="0">
              <a:solidFill>
                <a:srgbClr val="FF0000"/>
              </a:solidFill>
            </a:endParaRPr>
          </a:p>
        </p:txBody>
      </p:sp>
    </p:spTree>
  </p:cSld>
  <p:clrMapOvr>
    <a:masterClrMapping/>
  </p:clrMapOvr>
  <p:transition spd="med" advTm="12000">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Marcador de contenido" descr="i11.jpg"/>
          <p:cNvPicPr>
            <a:picLocks noGrp="1" noChangeAspect="1"/>
          </p:cNvPicPr>
          <p:nvPr>
            <p:ph idx="1"/>
          </p:nvPr>
        </p:nvPicPr>
        <p:blipFill>
          <a:blip r:embed="rId2" cstate="print"/>
          <a:stretch>
            <a:fillRect/>
          </a:stretch>
        </p:blipFill>
        <p:spPr>
          <a:xfrm>
            <a:off x="3338512" y="2886075"/>
            <a:ext cx="2466975" cy="1847850"/>
          </a:xfrm>
          <a:ln>
            <a:solidFill>
              <a:schemeClr val="accent5"/>
            </a:solidFill>
          </a:ln>
        </p:spPr>
      </p:pic>
      <p:sp>
        <p:nvSpPr>
          <p:cNvPr id="5" name="4 Título"/>
          <p:cNvSpPr>
            <a:spLocks noGrp="1"/>
          </p:cNvSpPr>
          <p:nvPr>
            <p:ph type="title"/>
          </p:nvPr>
        </p:nvSpPr>
        <p:spPr>
          <a:xfrm>
            <a:off x="457200" y="152400"/>
            <a:ext cx="8229600" cy="2052464"/>
          </a:xfrm>
        </p:spPr>
        <p:txBody>
          <a:bodyPr>
            <a:normAutofit/>
          </a:bodyPr>
          <a:lstStyle/>
          <a:p>
            <a:pPr algn="ctr"/>
            <a:r>
              <a:rPr lang="es-AR" sz="2800" b="1" dirty="0" smtClean="0">
                <a:solidFill>
                  <a:schemeClr val="bg1"/>
                </a:solidFill>
                <a:ea typeface="Batang" pitchFamily="18" charset="-127"/>
              </a:rPr>
              <a:t>Tanto las leyes de Obediencia Debida y Punto Final de la presidencia de Alfonsín(1983-1989) como los Indultos  que dictó Menem(1989-1999) fueron graves retrocesos</a:t>
            </a:r>
            <a:endParaRPr lang="es-AR" sz="2800" b="1" dirty="0">
              <a:solidFill>
                <a:schemeClr val="bg1"/>
              </a:solidFill>
              <a:ea typeface="Batang" pitchFamily="18" charset="-127"/>
            </a:endParaRPr>
          </a:p>
        </p:txBody>
      </p:sp>
      <p:pic>
        <p:nvPicPr>
          <p:cNvPr id="9" name="8 Marcador de contenido" descr="i12.jpg"/>
          <p:cNvPicPr>
            <a:picLocks noGrp="1" noChangeAspect="1"/>
          </p:cNvPicPr>
          <p:nvPr>
            <p:ph sz="half" idx="4294967295"/>
          </p:nvPr>
        </p:nvPicPr>
        <p:blipFill>
          <a:blip r:embed="rId3" cstate="print"/>
          <a:stretch>
            <a:fillRect/>
          </a:stretch>
        </p:blipFill>
        <p:spPr>
          <a:xfrm>
            <a:off x="5868145" y="2270125"/>
            <a:ext cx="2808311" cy="2692400"/>
          </a:xfrm>
        </p:spPr>
      </p:pic>
      <p:pic>
        <p:nvPicPr>
          <p:cNvPr id="6" name="3 Marcador de contenido" descr="i15.jpg"/>
          <p:cNvPicPr>
            <a:picLocks noChangeAspect="1"/>
          </p:cNvPicPr>
          <p:nvPr/>
        </p:nvPicPr>
        <p:blipFill>
          <a:blip r:embed="rId4" cstate="print"/>
          <a:stretch>
            <a:fillRect/>
          </a:stretch>
        </p:blipFill>
        <p:spPr>
          <a:xfrm>
            <a:off x="755576" y="2348880"/>
            <a:ext cx="2827514" cy="3168352"/>
          </a:xfrm>
          <a:prstGeom prst="rect">
            <a:avLst/>
          </a:prstGeom>
          <a:ln>
            <a:solidFill>
              <a:schemeClr val="accent5"/>
            </a:solidFill>
          </a:ln>
        </p:spPr>
      </p:pic>
    </p:spTree>
  </p:cSld>
  <p:clrMapOvr>
    <a:masterClrMapping/>
  </p:clrMapOvr>
  <p:transition advClick="0" advTm="5000">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a:xfrm>
            <a:off x="467544" y="1196752"/>
            <a:ext cx="8229600" cy="4572000"/>
          </a:xfrm>
        </p:spPr>
        <p:txBody>
          <a:bodyPr>
            <a:noAutofit/>
          </a:bodyPr>
          <a:lstStyle/>
          <a:p>
            <a:pPr algn="ctr">
              <a:lnSpc>
                <a:spcPct val="90000"/>
              </a:lnSpc>
              <a:buNone/>
            </a:pPr>
            <a:r>
              <a:rPr lang="es-ES" sz="32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Sin embargo, los organismos de Derechos Humanos, acompañados por sectores crecientes de la sociedad, se sostuvieron incansablemente como buscadores de </a:t>
            </a:r>
            <a:r>
              <a:rPr lang="es-ES" sz="3200" b="1" u="sng"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la memoria  la Verdad y la Justicia</a:t>
            </a:r>
            <a:r>
              <a:rPr lang="es-ES" sz="32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 Aún hoy, continúan haciéndolo, bajo diversas formas organizativas y de acción. Entre ellos mencionaremos a </a:t>
            </a:r>
            <a:r>
              <a:rPr lang="es-ES" sz="3200" b="1" dirty="0" smtClean="0">
                <a:solidFill>
                  <a:schemeClr val="bg1"/>
                </a:solidFill>
                <a:effectLst>
                  <a:outerShdw blurRad="38100" dist="38100" dir="2700000" algn="tl" rotWithShape="0">
                    <a:srgbClr val="000000">
                      <a:alpha val="43137"/>
                    </a:srgbClr>
                  </a:outerShdw>
                </a:effectLst>
                <a:latin typeface="Gabriola" pitchFamily="82" charset="0"/>
                <a:ea typeface="Batang" pitchFamily="18" charset="-127"/>
                <a:hlinkClick r:id="rId2"/>
              </a:rPr>
              <a:t>Madres de Plaza de Mayo Línea Fundadora</a:t>
            </a:r>
            <a:r>
              <a:rPr lang="es-ES" sz="32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 a la </a:t>
            </a:r>
            <a:r>
              <a:rPr lang="es-ES" sz="3200" b="1" dirty="0" smtClean="0">
                <a:solidFill>
                  <a:schemeClr val="bg1"/>
                </a:solidFill>
                <a:effectLst>
                  <a:outerShdw blurRad="38100" dist="38100" dir="2700000" algn="tl" rotWithShape="0">
                    <a:srgbClr val="000000">
                      <a:alpha val="43137"/>
                    </a:srgbClr>
                  </a:outerShdw>
                </a:effectLst>
                <a:latin typeface="Gabriola" pitchFamily="82" charset="0"/>
                <a:ea typeface="Batang" pitchFamily="18" charset="-127"/>
                <a:hlinkClick r:id="rId3"/>
              </a:rPr>
              <a:t>Asociación Madres de Plaza de Mayo</a:t>
            </a:r>
            <a:r>
              <a:rPr lang="es-ES" sz="32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 </a:t>
            </a:r>
            <a:r>
              <a:rPr lang="es-ES" sz="3200" b="1" dirty="0" smtClean="0">
                <a:solidFill>
                  <a:schemeClr val="bg1"/>
                </a:solidFill>
                <a:effectLst>
                  <a:outerShdw blurRad="38100" dist="38100" dir="2700000" algn="tl" rotWithShape="0">
                    <a:srgbClr val="000000">
                      <a:alpha val="43137"/>
                    </a:srgbClr>
                  </a:outerShdw>
                </a:effectLst>
                <a:latin typeface="Gabriola" pitchFamily="82" charset="0"/>
                <a:ea typeface="Batang" pitchFamily="18" charset="-127"/>
                <a:hlinkClick r:id="rId4"/>
              </a:rPr>
              <a:t>APDH</a:t>
            </a:r>
            <a:r>
              <a:rPr lang="es-ES" sz="32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a:t>
            </a:r>
            <a:r>
              <a:rPr lang="es-ES" sz="3200" b="1" dirty="0" smtClean="0">
                <a:solidFill>
                  <a:schemeClr val="bg1"/>
                </a:solidFill>
                <a:effectLst>
                  <a:outerShdw blurRad="38100" dist="38100" dir="2700000" algn="tl" rotWithShape="0">
                    <a:srgbClr val="000000">
                      <a:alpha val="43137"/>
                    </a:srgbClr>
                  </a:outerShdw>
                </a:effectLst>
                <a:latin typeface="Gabriola" pitchFamily="82" charset="0"/>
                <a:ea typeface="Batang" pitchFamily="18" charset="-127"/>
              </a:rPr>
              <a:t> </a:t>
            </a:r>
            <a:r>
              <a:rPr lang="es-ES" sz="3200" b="1" dirty="0" smtClean="0">
                <a:solidFill>
                  <a:schemeClr val="bg1"/>
                </a:solidFill>
                <a:effectLst>
                  <a:outerShdw blurRad="38100" dist="38100" dir="2700000" algn="tl" rotWithShape="0">
                    <a:srgbClr val="000000">
                      <a:alpha val="43137"/>
                    </a:srgbClr>
                  </a:outerShdw>
                </a:effectLst>
                <a:latin typeface="Gabriola" pitchFamily="82" charset="0"/>
                <a:ea typeface="Batang" pitchFamily="18" charset="-127"/>
                <a:hlinkClick r:id="rId5"/>
              </a:rPr>
              <a:t>Serpaj</a:t>
            </a:r>
            <a:r>
              <a:rPr lang="es-ES" sz="32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 </a:t>
            </a:r>
            <a:r>
              <a:rPr lang="es-ES" sz="3200" b="1" dirty="0" smtClean="0">
                <a:solidFill>
                  <a:schemeClr val="bg1"/>
                </a:solidFill>
                <a:effectLst>
                  <a:outerShdw blurRad="38100" dist="38100" dir="2700000" algn="tl" rotWithShape="0">
                    <a:srgbClr val="000000">
                      <a:alpha val="43137"/>
                    </a:srgbClr>
                  </a:outerShdw>
                </a:effectLst>
                <a:latin typeface="Gabriola" pitchFamily="82" charset="0"/>
                <a:ea typeface="Batang" pitchFamily="18" charset="-127"/>
                <a:hlinkClick r:id="rId6"/>
              </a:rPr>
              <a:t>CELS</a:t>
            </a:r>
            <a:r>
              <a:rPr lang="es-ES" sz="32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hlinkClick r:id="rId6"/>
              </a:rPr>
              <a:t>, </a:t>
            </a:r>
            <a:r>
              <a:rPr lang="es-ES" sz="32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hlinkClick r:id="rId7" action="ppaction://hlinksldjump"/>
              </a:rPr>
              <a:t>Abuelas de Plaza de Mayo</a:t>
            </a:r>
            <a:r>
              <a:rPr lang="es-ES" sz="3200" b="1" dirty="0" smtClean="0">
                <a:solidFill>
                  <a:schemeClr val="bg1"/>
                </a:solidFill>
                <a:effectLst>
                  <a:outerShdw blurRad="38100" dist="38100" dir="2700000" algn="tl" rotWithShape="0">
                    <a:srgbClr val="000000">
                      <a:alpha val="43137"/>
                    </a:srgbClr>
                  </a:outerShdw>
                </a:effectLst>
                <a:latin typeface="Gabriola" pitchFamily="82" charset="0"/>
                <a:ea typeface="Batang" pitchFamily="18" charset="-127"/>
              </a:rPr>
              <a:t>, </a:t>
            </a:r>
            <a:r>
              <a:rPr lang="es-ES" sz="3200" b="1" dirty="0" smtClean="0">
                <a:solidFill>
                  <a:schemeClr val="bg1"/>
                </a:solidFill>
                <a:effectLst>
                  <a:outerShdw blurRad="38100" dist="38100" dir="2700000" algn="tl" rotWithShape="0">
                    <a:srgbClr val="000000">
                      <a:alpha val="43137"/>
                    </a:srgbClr>
                  </a:outerShdw>
                </a:effectLst>
                <a:latin typeface="Gabriola" pitchFamily="82" charset="0"/>
                <a:ea typeface="Batang" pitchFamily="18" charset="-127"/>
                <a:hlinkClick r:id="rId8"/>
              </a:rPr>
              <a:t>H.I.J.O.S</a:t>
            </a:r>
            <a:r>
              <a:rPr lang="es-ES" sz="32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 </a:t>
            </a:r>
            <a:r>
              <a:rPr lang="es-ES" sz="3200" b="1" dirty="0" smtClean="0">
                <a:solidFill>
                  <a:schemeClr val="bg1"/>
                </a:solidFill>
                <a:effectLst>
                  <a:outerShdw blurRad="38100" dist="38100" dir="2700000" algn="tl" rotWithShape="0">
                    <a:srgbClr val="000000">
                      <a:alpha val="43137"/>
                    </a:srgbClr>
                  </a:outerShdw>
                </a:effectLst>
                <a:latin typeface="Gabriola" pitchFamily="82" charset="0"/>
                <a:ea typeface="Batang" pitchFamily="18" charset="-127"/>
                <a:hlinkClick r:id="rId9"/>
              </a:rPr>
              <a:t>Familiares de detenidos</a:t>
            </a:r>
            <a:r>
              <a:rPr lang="es-ES" sz="32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 comisión de </a:t>
            </a:r>
            <a:r>
              <a:rPr lang="es-ES" sz="3200" b="1" dirty="0" smtClean="0">
                <a:solidFill>
                  <a:schemeClr val="bg1"/>
                </a:solidFill>
                <a:effectLst>
                  <a:outerShdw blurRad="38100" dist="38100" dir="2700000" algn="tl" rotWithShape="0">
                    <a:srgbClr val="000000">
                      <a:alpha val="43137"/>
                    </a:srgbClr>
                  </a:outerShdw>
                </a:effectLst>
                <a:latin typeface="Gabriola" pitchFamily="82" charset="0"/>
                <a:ea typeface="Batang" pitchFamily="18" charset="-127"/>
                <a:hlinkClick r:id="rId10"/>
              </a:rPr>
              <a:t>ex detenidos-desaparecidos</a:t>
            </a:r>
            <a:r>
              <a:rPr lang="es-ES" sz="32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 secretarías de Derechos Humanos de los sindicatos y centrales obreras y Centros de Estudiantes del país.</a:t>
            </a:r>
          </a:p>
        </p:txBody>
      </p:sp>
      <p:sp>
        <p:nvSpPr>
          <p:cNvPr id="13314" name="Rectangle 2"/>
          <p:cNvSpPr>
            <a:spLocks noGrp="1" noChangeArrowheads="1"/>
          </p:cNvSpPr>
          <p:nvPr>
            <p:ph type="title"/>
          </p:nvPr>
        </p:nvSpPr>
        <p:spPr/>
        <p:txBody>
          <a:bodyPr/>
          <a:lstStyle/>
          <a:p>
            <a:endParaRPr lang="es-AR" dirty="0" smtClean="0"/>
          </a:p>
        </p:txBody>
      </p:sp>
    </p:spTree>
  </p:cSld>
  <p:clrMapOvr>
    <a:masterClrMapping/>
  </p:clrMapOvr>
  <p:transition spd="med" advClick="0" advTm="10000">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p:cNvSpPr>
          <p:nvPr>
            <p:ph idx="1"/>
          </p:nvPr>
        </p:nvSpPr>
        <p:spPr/>
        <p:txBody>
          <a:bodyPr/>
          <a:lstStyle/>
          <a:p>
            <a:pPr algn="ctr">
              <a:lnSpc>
                <a:spcPct val="90000"/>
              </a:lnSpc>
              <a:buNone/>
            </a:pPr>
            <a:r>
              <a:rPr lang="es-ES" sz="40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Finalmente, gracias a la lucha incansable de éstos, en el año 2003 se </a:t>
            </a:r>
            <a:r>
              <a:rPr lang="es-ES" sz="4000" b="1" dirty="0" smtClean="0">
                <a:solidFill>
                  <a:schemeClr val="bg1"/>
                </a:solidFill>
                <a:effectLst>
                  <a:outerShdw blurRad="38100" dist="38100" dir="2700000" algn="tl" rotWithShape="0">
                    <a:srgbClr val="000000">
                      <a:alpha val="43137"/>
                    </a:srgbClr>
                  </a:outerShdw>
                </a:effectLst>
                <a:latin typeface="Gabriola" pitchFamily="82" charset="0"/>
                <a:ea typeface="Batang" pitchFamily="18" charset="-127"/>
                <a:hlinkClick r:id="rId3"/>
              </a:rPr>
              <a:t>derogaron dichas leyes </a:t>
            </a:r>
            <a:r>
              <a:rPr lang="es-ES" sz="40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y se recomenzó el camino del juzgamiento bajo todas las garantías del debido proceso a los responsables intelectuales y materiales del genocidio, la apropiación de menores y demás crímenes de lesa humanidad. Estos </a:t>
            </a:r>
            <a:r>
              <a:rPr lang="es-ES" sz="4000" b="1" dirty="0" smtClean="0">
                <a:solidFill>
                  <a:schemeClr val="bg1"/>
                </a:solidFill>
                <a:effectLst>
                  <a:outerShdw blurRad="38100" dist="38100" dir="2700000" algn="tl" rotWithShape="0">
                    <a:srgbClr val="000000">
                      <a:alpha val="43137"/>
                    </a:srgbClr>
                  </a:outerShdw>
                </a:effectLst>
                <a:latin typeface="Gabriola" pitchFamily="82" charset="0"/>
                <a:ea typeface="Batang" pitchFamily="18" charset="-127"/>
                <a:hlinkClick r:id="rId4"/>
              </a:rPr>
              <a:t>juicios están desarrollándose</a:t>
            </a:r>
            <a:r>
              <a:rPr lang="es-ES" sz="4000" b="1" dirty="0" smtClean="0">
                <a:solidFill>
                  <a:schemeClr val="bg1"/>
                </a:solidFill>
                <a:effectLst>
                  <a:outerShdw blurRad="38100" dist="38100" dir="2700000" algn="tl" rotWithShape="0">
                    <a:srgbClr val="000000">
                      <a:alpha val="43137"/>
                    </a:srgbClr>
                  </a:outerShdw>
                </a:effectLst>
                <a:latin typeface="Gabriola" pitchFamily="82" charset="0"/>
                <a:ea typeface="Batang" pitchFamily="18" charset="-127"/>
              </a:rPr>
              <a:t> </a:t>
            </a:r>
            <a:r>
              <a:rPr lang="es-ES" sz="40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en nuestro país en la actualidad.</a:t>
            </a:r>
          </a:p>
          <a:p>
            <a:endParaRPr lang="es-ES" dirty="0" smtClean="0"/>
          </a:p>
        </p:txBody>
      </p:sp>
      <p:sp>
        <p:nvSpPr>
          <p:cNvPr id="32770" name="Rectangle 2"/>
          <p:cNvSpPr>
            <a:spLocks noGrp="1"/>
          </p:cNvSpPr>
          <p:nvPr>
            <p:ph type="title"/>
          </p:nvPr>
        </p:nvSpPr>
        <p:spPr/>
        <p:txBody>
          <a:bodyPr/>
          <a:lstStyle/>
          <a:p>
            <a:endParaRPr lang="es-AR" dirty="0" smtClean="0"/>
          </a:p>
        </p:txBody>
      </p:sp>
    </p:spTree>
  </p:cSld>
  <p:clrMapOvr>
    <a:masterClrMapping/>
  </p:clrMapOvr>
  <p:transition spd="med" advClick="0" advTm="9000">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539552" y="1556792"/>
            <a:ext cx="8229600" cy="4572000"/>
          </a:xfrm>
        </p:spPr>
        <p:txBody>
          <a:bodyPr>
            <a:noAutofit/>
          </a:bodyPr>
          <a:lstStyle/>
          <a:p>
            <a:pPr algn="ctr" eaLnBrk="1" hangingPunct="1">
              <a:buNone/>
            </a:pPr>
            <a:r>
              <a:rPr lang="es-ES" sz="36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En forma paralela 2 procesos de RESTITUCIÓN DE IDENTIDAD vienen dándose.</a:t>
            </a:r>
          </a:p>
          <a:p>
            <a:pPr algn="ctr" eaLnBrk="1" hangingPunct="1">
              <a:buNone/>
            </a:pPr>
            <a:r>
              <a:rPr lang="es-ES" sz="36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En primer lugar la permanente búsqueda de las </a:t>
            </a:r>
            <a:r>
              <a:rPr lang="es-ES" sz="3600" b="1" dirty="0" smtClean="0">
                <a:solidFill>
                  <a:schemeClr val="bg1"/>
                </a:solidFill>
                <a:effectLst>
                  <a:outerShdw blurRad="38100" dist="38100" dir="2700000" algn="tl" rotWithShape="0">
                    <a:srgbClr val="000000">
                      <a:alpha val="43137"/>
                    </a:srgbClr>
                  </a:outerShdw>
                </a:effectLst>
                <a:latin typeface="Gabriola" pitchFamily="82" charset="0"/>
                <a:ea typeface="Batang" pitchFamily="18" charset="-127"/>
                <a:hlinkClick r:id="rId3"/>
              </a:rPr>
              <a:t>Abuelas de Plaza de Mayo</a:t>
            </a:r>
            <a:r>
              <a:rPr lang="es-ES" sz="36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 que ha permitido que 105 jóvenes recuperen su identidad, habiendo sido arrebatados de sus madres, en la mayoría de los casos en los centros clandestinos de detención.</a:t>
            </a:r>
          </a:p>
          <a:p>
            <a:pPr algn="ctr" eaLnBrk="1" hangingPunct="1">
              <a:buNone/>
            </a:pPr>
            <a:r>
              <a:rPr lang="es-ES" sz="36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Las abuelas continúan con su búsqueda.</a:t>
            </a:r>
          </a:p>
        </p:txBody>
      </p:sp>
      <p:sp>
        <p:nvSpPr>
          <p:cNvPr id="6146" name="Rectangle 2"/>
          <p:cNvSpPr>
            <a:spLocks noGrp="1" noChangeArrowheads="1"/>
          </p:cNvSpPr>
          <p:nvPr>
            <p:ph type="title"/>
          </p:nvPr>
        </p:nvSpPr>
        <p:spPr/>
        <p:txBody>
          <a:bodyPr/>
          <a:lstStyle/>
          <a:p>
            <a:pPr eaLnBrk="1" hangingPunct="1"/>
            <a:endParaRPr lang="es-AR" dirty="0" smtClean="0"/>
          </a:p>
        </p:txBody>
      </p:sp>
      <p:pic>
        <p:nvPicPr>
          <p:cNvPr id="13" name="~PP3460.WAV">
            <a:hlinkClick r:id="" action="ppaction://media"/>
          </p:cNvPr>
          <p:cNvPicPr>
            <a:picLocks noRot="1" noChangeAspect="1"/>
          </p:cNvPicPr>
          <p:nvPr>
            <a:wavAudioFile r:embed="rId1" name="~PP3460.WAV"/>
          </p:nvPr>
        </p:nvPicPr>
        <p:blipFill>
          <a:blip r:embed="rId4" cstate="print"/>
          <a:stretch>
            <a:fillRect/>
          </a:stretch>
        </p:blipFill>
        <p:spPr>
          <a:xfrm>
            <a:off x="8593138" y="6307138"/>
            <a:ext cx="304800" cy="304800"/>
          </a:xfrm>
          <a:prstGeom prst="rect">
            <a:avLst/>
          </a:prstGeom>
        </p:spPr>
      </p:pic>
    </p:spTree>
  </p:cSld>
  <p:clrMapOvr>
    <a:masterClrMapping/>
  </p:clrMapOvr>
  <p:transition spd="med" advClick="0" advTm="2438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pPr algn="ctr"/>
            <a:r>
              <a:rPr lang="es-AR" b="1" dirty="0" smtClean="0">
                <a:solidFill>
                  <a:srgbClr val="C00000"/>
                </a:solidFill>
              </a:rPr>
              <a:t>Restitución de Identidad</a:t>
            </a:r>
            <a:endParaRPr lang="es-AR" b="1" dirty="0">
              <a:solidFill>
                <a:srgbClr val="C00000"/>
              </a:solidFill>
            </a:endParaRPr>
          </a:p>
        </p:txBody>
      </p:sp>
      <p:sp>
        <p:nvSpPr>
          <p:cNvPr id="7171" name="Rectangle 3"/>
          <p:cNvSpPr>
            <a:spLocks noGrp="1" noChangeArrowheads="1"/>
          </p:cNvSpPr>
          <p:nvPr>
            <p:ph sz="half" idx="1"/>
          </p:nvPr>
        </p:nvSpPr>
        <p:spPr/>
        <p:txBody>
          <a:bodyPr>
            <a:normAutofit fontScale="92500" lnSpcReduction="20000"/>
          </a:bodyPr>
          <a:lstStyle/>
          <a:p>
            <a:pPr algn="ctr">
              <a:buNone/>
            </a:pPr>
            <a:r>
              <a:rPr lang="es-ES" sz="36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Pero también hubo otro trabajo importantísimo, llevado adelante por </a:t>
            </a:r>
            <a:r>
              <a:rPr lang="es-ES" sz="3600" b="1" u="sng"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el </a:t>
            </a:r>
            <a:r>
              <a:rPr lang="es-ES" sz="3600" b="1" u="sng" dirty="0" smtClean="0">
                <a:solidFill>
                  <a:schemeClr val="bg1"/>
                </a:solidFill>
                <a:effectLst>
                  <a:outerShdw blurRad="38100" dist="38100" dir="2700000" algn="tl" rotWithShape="0">
                    <a:srgbClr val="000000">
                      <a:alpha val="43137"/>
                    </a:srgbClr>
                  </a:outerShdw>
                </a:effectLst>
                <a:latin typeface="Gabriola" pitchFamily="82" charset="0"/>
                <a:ea typeface="Batang" pitchFamily="18" charset="-127"/>
                <a:hlinkClick r:id="rId3"/>
              </a:rPr>
              <a:t>Equipo Argentino de Antropología Forense</a:t>
            </a:r>
            <a:r>
              <a:rPr lang="es-ES" sz="3600" b="1" u="sng" dirty="0" smtClean="0">
                <a:solidFill>
                  <a:schemeClr val="bg1"/>
                </a:solidFill>
                <a:effectLst>
                  <a:outerShdw blurRad="38100" dist="38100" dir="2700000" algn="tl" rotWithShape="0">
                    <a:srgbClr val="000000">
                      <a:alpha val="43137"/>
                    </a:srgbClr>
                  </a:outerShdw>
                </a:effectLst>
                <a:latin typeface="Gabriola" pitchFamily="82" charset="0"/>
                <a:ea typeface="Batang" pitchFamily="18" charset="-127"/>
              </a:rPr>
              <a:t> (EAAF)</a:t>
            </a:r>
            <a:r>
              <a:rPr lang="es-ES" sz="3600" b="1" dirty="0" smtClean="0">
                <a:solidFill>
                  <a:schemeClr val="bg1"/>
                </a:solidFill>
                <a:effectLst>
                  <a:outerShdw blurRad="38100" dist="38100" dir="2700000" algn="tl">
                    <a:srgbClr val="000000">
                      <a:alpha val="43137"/>
                    </a:srgbClr>
                  </a:outerShdw>
                </a:effectLst>
                <a:latin typeface="Gabriola" pitchFamily="82" charset="0"/>
                <a:ea typeface="Batang" pitchFamily="18" charset="-127"/>
              </a:rPr>
              <a:t>, que permitió la identificación de restos óseos encontrados en distintos cementerios y fosas clandestinas de nuestro país. </a:t>
            </a:r>
            <a:endParaRPr lang="es-AR" sz="3600" dirty="0" smtClean="0"/>
          </a:p>
        </p:txBody>
      </p:sp>
      <p:pic>
        <p:nvPicPr>
          <p:cNvPr id="6" name="5 Marcador de contenido" descr="100_4003.JPG"/>
          <p:cNvPicPr>
            <a:picLocks noGrp="1" noChangeAspect="1"/>
          </p:cNvPicPr>
          <p:nvPr>
            <p:ph sz="half" idx="2"/>
          </p:nvPr>
        </p:nvPicPr>
        <p:blipFill>
          <a:blip r:embed="rId4" cstate="print"/>
          <a:stretch>
            <a:fillRect/>
          </a:stretch>
        </p:blipFill>
        <p:spPr>
          <a:xfrm>
            <a:off x="4644008" y="1772816"/>
            <a:ext cx="4059238" cy="3548484"/>
          </a:xfrm>
          <a:ln>
            <a:solidFill>
              <a:schemeClr val="accent5"/>
            </a:solidFill>
          </a:ln>
        </p:spPr>
      </p:pic>
      <p:pic>
        <p:nvPicPr>
          <p:cNvPr id="14" name="~PP3881.WAV">
            <a:hlinkClick r:id="" action="ppaction://media"/>
          </p:cNvPr>
          <p:cNvPicPr>
            <a:picLocks noRot="1" noChangeAspect="1"/>
          </p:cNvPicPr>
          <p:nvPr>
            <a:wavAudioFile r:embed="rId1" name="~PP3881.WAV"/>
          </p:nvPr>
        </p:nvPicPr>
        <p:blipFill>
          <a:blip r:embed="rId5" cstate="print"/>
          <a:stretch>
            <a:fillRect/>
          </a:stretch>
        </p:blipFill>
        <p:spPr>
          <a:xfrm>
            <a:off x="8593138" y="6307138"/>
            <a:ext cx="304800" cy="304800"/>
          </a:xfrm>
          <a:prstGeom prst="rect">
            <a:avLst/>
          </a:prstGeom>
        </p:spPr>
      </p:pic>
    </p:spTree>
  </p:cSld>
  <p:clrMapOvr>
    <a:masterClrMapping/>
  </p:clrMapOvr>
  <p:transition spd="slow" advTm="1680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pPr algn="ctr"/>
            <a:r>
              <a:rPr lang="es-AR" sz="4800" b="1" dirty="0" smtClean="0">
                <a:solidFill>
                  <a:srgbClr val="C00000"/>
                </a:solidFill>
                <a:latin typeface="Gabriola" pitchFamily="82" charset="0"/>
              </a:rPr>
              <a:t>El   trabajo  realizado  por  el EAAF en Avellaneda:</a:t>
            </a:r>
            <a:endParaRPr lang="es-AR" sz="4800" b="1" dirty="0">
              <a:solidFill>
                <a:srgbClr val="C00000"/>
              </a:solidFill>
              <a:latin typeface="Gabriola" pitchFamily="82" charset="0"/>
            </a:endParaRPr>
          </a:p>
        </p:txBody>
      </p:sp>
      <p:sp>
        <p:nvSpPr>
          <p:cNvPr id="4" name="3 Marcador de contenido"/>
          <p:cNvSpPr>
            <a:spLocks noGrp="1"/>
          </p:cNvSpPr>
          <p:nvPr>
            <p:ph sz="half" idx="1"/>
          </p:nvPr>
        </p:nvSpPr>
        <p:spPr>
          <a:xfrm>
            <a:off x="457200" y="1524000"/>
            <a:ext cx="4474840" cy="4572000"/>
          </a:xfrm>
        </p:spPr>
        <p:txBody>
          <a:bodyPr>
            <a:normAutofit/>
          </a:bodyPr>
          <a:lstStyle/>
          <a:p>
            <a:pPr algn="ctr">
              <a:buNone/>
            </a:pPr>
            <a:r>
              <a:rPr lang="es-AR" b="1" dirty="0" smtClean="0">
                <a:solidFill>
                  <a:schemeClr val="bg1"/>
                </a:solidFill>
                <a:hlinkClick r:id="rId3" action="ppaction://hlinkfile"/>
              </a:rPr>
              <a:t>A raíz de una denuncia judicial, en 1986, el EAAF comienza  a trabajar en el sector 134 del cementerio de Avellaneda. </a:t>
            </a:r>
            <a:r>
              <a:rPr lang="es-AR" b="1" dirty="0" smtClean="0">
                <a:solidFill>
                  <a:schemeClr val="bg1"/>
                </a:solidFill>
              </a:rPr>
              <a:t>Luego de arduos trabajos, sorteando demoras y dificultades, la labor arqueológica dio como resultado la exhumación de 336 esqueletos, que habían sido enterrados en fosas comunes como NN.</a:t>
            </a:r>
            <a:endParaRPr lang="es-AR" b="1" dirty="0">
              <a:solidFill>
                <a:schemeClr val="bg1"/>
              </a:solidFill>
            </a:endParaRPr>
          </a:p>
        </p:txBody>
      </p:sp>
      <p:pic>
        <p:nvPicPr>
          <p:cNvPr id="6" name="5 Marcador de contenido" descr="DIA3-14323-avell,campo.tif"/>
          <p:cNvPicPr>
            <a:picLocks noGrp="1" noChangeAspect="1"/>
          </p:cNvPicPr>
          <p:nvPr>
            <p:ph sz="half" idx="2"/>
          </p:nvPr>
        </p:nvPicPr>
        <p:blipFill>
          <a:blip r:embed="rId4" cstate="print"/>
          <a:stretch>
            <a:fillRect/>
          </a:stretch>
        </p:blipFill>
        <p:spPr>
          <a:xfrm>
            <a:off x="5171137" y="1524000"/>
            <a:ext cx="3013364" cy="4572000"/>
          </a:xfrm>
          <a:ln>
            <a:solidFill>
              <a:schemeClr val="accent5"/>
            </a:solidFill>
          </a:ln>
        </p:spPr>
      </p:pic>
      <p:pic>
        <p:nvPicPr>
          <p:cNvPr id="11" name="~PP3506.WAV">
            <a:hlinkClick r:id="" action="ppaction://media"/>
          </p:cNvPr>
          <p:cNvPicPr>
            <a:picLocks noRot="1" noChangeAspect="1"/>
          </p:cNvPicPr>
          <p:nvPr>
            <a:wavAudioFile r:embed="rId1" name="~PP3506.WAV"/>
          </p:nvPr>
        </p:nvPicPr>
        <p:blipFill>
          <a:blip r:embed="rId5" cstate="print"/>
          <a:stretch>
            <a:fillRect/>
          </a:stretch>
        </p:blipFill>
        <p:spPr>
          <a:xfrm>
            <a:off x="8593138" y="6307138"/>
            <a:ext cx="304800" cy="304800"/>
          </a:xfrm>
          <a:prstGeom prst="rect">
            <a:avLst/>
          </a:prstGeom>
        </p:spPr>
      </p:pic>
    </p:spTree>
  </p:cSld>
  <p:clrMapOvr>
    <a:masterClrMapping/>
  </p:clrMapOvr>
  <p:transition spd="med" advTm="2951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152400"/>
            <a:ext cx="8229600" cy="324272"/>
          </a:xfrm>
        </p:spPr>
        <p:txBody>
          <a:bodyPr>
            <a:normAutofit fontScale="90000"/>
          </a:bodyPr>
          <a:lstStyle/>
          <a:p>
            <a:endParaRPr lang="es-AR" dirty="0"/>
          </a:p>
        </p:txBody>
      </p:sp>
      <p:sp>
        <p:nvSpPr>
          <p:cNvPr id="5" name="4 Marcador de contenido"/>
          <p:cNvSpPr>
            <a:spLocks noGrp="1"/>
          </p:cNvSpPr>
          <p:nvPr>
            <p:ph sz="half" idx="1"/>
          </p:nvPr>
        </p:nvSpPr>
        <p:spPr>
          <a:xfrm>
            <a:off x="457200" y="836712"/>
            <a:ext cx="4059936" cy="5259288"/>
          </a:xfrm>
        </p:spPr>
        <p:txBody>
          <a:bodyPr>
            <a:normAutofit fontScale="85000" lnSpcReduction="20000"/>
          </a:bodyPr>
          <a:lstStyle/>
          <a:p>
            <a:pPr algn="ctr">
              <a:buNone/>
            </a:pPr>
            <a:r>
              <a:rPr lang="es-AR" b="1" dirty="0" smtClean="0">
                <a:solidFill>
                  <a:schemeClr val="bg1"/>
                </a:solidFill>
              </a:rPr>
              <a:t>El trabajo de identificación a partir de información judicial sobre la desaparición, y fundamentalmente del entrecruzamiento de datos genéticos aportados por los familiares de los desaparecidos, ha permitido identificar al momento a 70 personas de las 336 del Avellaneda. De ellos algunos eran vecinos y militantes de Lanús. En el cementerio local, cuando el EAAF fue a investigar hace varios años, encontró llamativamente todo muy “ordenadito” pero nada de información. Una de las hipótesis es que como allí no había morgue, a los asesinados en Lanús se los llevaba a las fosas comunes de Avellaneda. Aún hoy no existen registros de los NN ingresados en el Cementerio de Lanús.</a:t>
            </a:r>
            <a:endParaRPr lang="es-AR" b="1" dirty="0">
              <a:solidFill>
                <a:schemeClr val="bg1"/>
              </a:solidFill>
            </a:endParaRPr>
          </a:p>
        </p:txBody>
      </p:sp>
      <p:pic>
        <p:nvPicPr>
          <p:cNvPr id="7" name="4 Marcador de contenido" descr="100_4000.JPG"/>
          <p:cNvPicPr>
            <a:picLocks noGrp="1" noChangeAspect="1"/>
          </p:cNvPicPr>
          <p:nvPr>
            <p:ph sz="half" idx="2"/>
          </p:nvPr>
        </p:nvPicPr>
        <p:blipFill>
          <a:blip r:embed="rId3" cstate="print"/>
          <a:stretch>
            <a:fillRect/>
          </a:stretch>
        </p:blipFill>
        <p:spPr>
          <a:xfrm>
            <a:off x="4648200" y="2289344"/>
            <a:ext cx="4059238" cy="3041312"/>
          </a:xfrm>
          <a:ln>
            <a:solidFill>
              <a:schemeClr val="accent5"/>
            </a:solidFill>
          </a:ln>
        </p:spPr>
      </p:pic>
      <p:pic>
        <p:nvPicPr>
          <p:cNvPr id="13" name="~PP2727.WAV">
            <a:hlinkClick r:id="" action="ppaction://media"/>
          </p:cNvPr>
          <p:cNvPicPr>
            <a:picLocks noRot="1" noChangeAspect="1"/>
          </p:cNvPicPr>
          <p:nvPr>
            <a:wavAudioFile r:embed="rId1" name="~PP2727.WAV"/>
          </p:nvPr>
        </p:nvPicPr>
        <p:blipFill>
          <a:blip r:embed="rId4" cstate="print"/>
          <a:stretch>
            <a:fillRect/>
          </a:stretch>
        </p:blipFill>
        <p:spPr>
          <a:xfrm>
            <a:off x="8593138" y="6307138"/>
            <a:ext cx="304800" cy="304800"/>
          </a:xfrm>
          <a:prstGeom prst="rect">
            <a:avLst/>
          </a:prstGeom>
        </p:spPr>
      </p:pic>
    </p:spTree>
  </p:cSld>
  <p:clrMapOvr>
    <a:masterClrMapping/>
  </p:clrMapOvr>
  <p:transition spd="med" advTm="4492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l">
  <a:themeElements>
    <a:clrScheme name="Brío">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Personalizado 1">
      <a:majorFont>
        <a:latin typeface="Gabriola"/>
        <a:ea typeface=""/>
        <a:cs typeface=""/>
      </a:majorFont>
      <a:minorFont>
        <a:latin typeface="Gabriola"/>
        <a:ea typeface=""/>
        <a:cs typeface=""/>
      </a:minorFont>
    </a:fontScheme>
    <a:fmtScheme name="Papel">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2582</TotalTime>
  <Words>1739</Words>
  <Application>Microsoft Office PowerPoint</Application>
  <PresentationFormat>Presentación en pantalla (4:3)</PresentationFormat>
  <Paragraphs>102</Paragraphs>
  <Slides>24</Slides>
  <Notes>4</Notes>
  <HiddenSlides>0</HiddenSlides>
  <MMClips>16</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24</vt:i4>
      </vt:variant>
    </vt:vector>
  </HeadingPairs>
  <TitlesOfParts>
    <vt:vector size="26" baseType="lpstr">
      <vt:lpstr>Papel</vt:lpstr>
      <vt:lpstr>Presentación</vt:lpstr>
      <vt:lpstr>JÓVENES Y MEMORIA 2011</vt:lpstr>
      <vt:lpstr>Diapositiva 2</vt:lpstr>
      <vt:lpstr>Tanto las leyes de Obediencia Debida y Punto Final de la presidencia de Alfonsín(1983-1989) como los Indultos  que dictó Menem(1989-1999) fueron graves retrocesos</vt:lpstr>
      <vt:lpstr>Diapositiva 4</vt:lpstr>
      <vt:lpstr>Diapositiva 5</vt:lpstr>
      <vt:lpstr>Diapositiva 6</vt:lpstr>
      <vt:lpstr>Restitución de Identidad</vt:lpstr>
      <vt:lpstr>El   trabajo  realizado  por  el EAAF en Avellaneda:</vt:lpstr>
      <vt:lpstr>Diapositiva 9</vt:lpstr>
      <vt:lpstr>Diapositiva 10</vt:lpstr>
      <vt:lpstr>Diapositiva 11</vt:lpstr>
      <vt:lpstr>Diapositiva 12</vt:lpstr>
      <vt:lpstr>Acto  recordatorio al cumplirse  34 años del  asesinato   Rubén Silva y Fernando Lagos</vt:lpstr>
      <vt:lpstr>Diapositiva 14</vt:lpstr>
      <vt:lpstr>Testimonio:</vt:lpstr>
      <vt:lpstr>Testimonio:</vt:lpstr>
      <vt:lpstr>Diapositiva 17</vt:lpstr>
      <vt:lpstr> </vt:lpstr>
      <vt:lpstr> </vt:lpstr>
      <vt:lpstr>Diapositiva 20</vt:lpstr>
      <vt:lpstr>Diapositiva 21</vt:lpstr>
      <vt:lpstr>Diapositiva 22</vt:lpstr>
      <vt:lpstr>Agradecemos  los  testimonios  brindados</vt:lpstr>
      <vt:lpstr>  ¿Quiénes somos los que reconstruimos la MEMORIA ? </vt:lpstr>
    </vt:vector>
  </TitlesOfParts>
  <Company>Windows uE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“Quince mil desaparecidos, diez mil presos, cuatro mil muertos, decenas de miles de desterrados son la cifra desnuda de ese terror.    Colmadas las cárceles ordinarias, crearon ustedes en las principales guarniciones del país virtuales campos de concentración donde no entra ningún juez, abogado, periodista, observador internacional. El secreto militar de los procedimientos, invocado como necesidad de la investigación, convierte a la mayoría de las detenciones en secuestros que permiten la tortura sin límite y el fusilamiento sin juicio.  Entre mil quinientas y tres mil personas han sido masacradas en secreto después que ustedes prohibieron informar sobre hallazgos de cadáveres que en algunos casos han trascendido, sin embargo, por afectar a otros países, por su magnitud genocida o por el espanto provocado entre sus propias fuerzas.   Veinticinco cuerpos mutilados afloraron entre marzo y octubre de 1976 en las costas uruguayas, pequeña parte quizás del cargamento de torturados hasta la muerte en la Escuela de Mecánica de la Armada, fondeados en el Río de la Plata por buques de esa fuerza, incluyendo el chico de 15 años, Floreal Avellaneda, atado de pies y manos, "con lastimaduras en la región anal y fracturas visibles" según su autopsia.    Un verdadero cementerio lacustre descubrió en agosto de 1976 un vecino que buceaba en el Lago San Roque de Córdoba, acudió a la comisaría donde no le recibieron la denuncia y escribió a los diarios que no la publicaron.   Treinta y cuatro cadáveres en Buenos Aires entre el 3 y el 9 de abril de 1976, ocho en San Telmo el 4 de julio, diez en el Río Luján el 9 de octubre, sirven de marco a las masacres del 20 de agosto que apilaron 30 muertos a 15 kilómetros de Campo de Mayo y 17 en Lomas de Zamora.” (Fragmentos de Carta abierta de un escritor a la Junta Militar”, Rodolfo Walsh, 25 de marzo de 1977 )</dc:title>
  <dc:creator>los</dc:creator>
  <cp:lastModifiedBy>Alumno</cp:lastModifiedBy>
  <cp:revision>287</cp:revision>
  <dcterms:created xsi:type="dcterms:W3CDTF">2011-09-29T19:55:23Z</dcterms:created>
  <dcterms:modified xsi:type="dcterms:W3CDTF">2011-11-12T18:17:25Z</dcterms:modified>
</cp:coreProperties>
</file>