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78" r:id="rId5"/>
    <p:sldId id="266" r:id="rId6"/>
    <p:sldId id="279" r:id="rId7"/>
    <p:sldId id="265" r:id="rId8"/>
    <p:sldId id="280" r:id="rId9"/>
    <p:sldId id="258" r:id="rId10"/>
    <p:sldId id="261" r:id="rId11"/>
    <p:sldId id="262" r:id="rId12"/>
    <p:sldId id="259" r:id="rId13"/>
    <p:sldId id="260" r:id="rId14"/>
    <p:sldId id="263" r:id="rId15"/>
    <p:sldId id="264" r:id="rId16"/>
    <p:sldId id="271" r:id="rId17"/>
    <p:sldId id="276" r:id="rId18"/>
    <p:sldId id="277" r:id="rId19"/>
    <p:sldId id="272" r:id="rId20"/>
    <p:sldId id="281" r:id="rId21"/>
    <p:sldId id="273" r:id="rId22"/>
    <p:sldId id="274" r:id="rId23"/>
    <p:sldId id="282" r:id="rId24"/>
    <p:sldId id="275" r:id="rId25"/>
    <p:sldId id="268" r:id="rId26"/>
    <p:sldId id="269" r:id="rId27"/>
    <p:sldId id="270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5" autoAdjust="0"/>
    <p:restoredTop sz="94353" autoAdjust="0"/>
  </p:normalViewPr>
  <p:slideViewPr>
    <p:cSldViewPr snapToGrid="0">
      <p:cViewPr varScale="1">
        <p:scale>
          <a:sx n="69" d="100"/>
          <a:sy n="69" d="100"/>
        </p:scale>
        <p:origin x="5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11282" y="4154264"/>
            <a:ext cx="7766936" cy="1646302"/>
          </a:xfrm>
        </p:spPr>
        <p:txBody>
          <a:bodyPr>
            <a:noAutofit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C F I  N° “2”</a:t>
            </a:r>
            <a:b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TRES DE FEBRERO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  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75055" y="4703667"/>
            <a:ext cx="7766936" cy="1096899"/>
          </a:xfrm>
        </p:spPr>
        <p:txBody>
          <a:bodyPr/>
          <a:lstStyle/>
          <a:p>
            <a:endParaRPr lang="es-MX" dirty="0" smtClean="0"/>
          </a:p>
          <a:p>
            <a:pPr algn="ctr"/>
            <a:r>
              <a:rPr lang="es-MX" sz="3600" dirty="0">
                <a:solidFill>
                  <a:schemeClr val="accent2">
                    <a:lumMod val="50000"/>
                  </a:schemeClr>
                </a:solidFill>
              </a:rPr>
              <a:t>"ESCENAS EN CLAVE DE DERECHOS"</a:t>
            </a:r>
          </a:p>
          <a:p>
            <a:pPr algn="ctr"/>
            <a:endParaRPr lang="es-AR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275" y="0"/>
            <a:ext cx="6177836" cy="3207723"/>
          </a:xfrm>
          <a:prstGeom prst="rect">
            <a:avLst/>
          </a:prstGeom>
        </p:spPr>
      </p:pic>
      <p:pic>
        <p:nvPicPr>
          <p:cNvPr id="9" name="Old Habits Die Hard (Instrumental Version) [_tDrSzDAE80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5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547">
        <p:circle/>
      </p:transition>
    </mc:Choice>
    <mc:Fallback>
      <p:transition spd="slow" advTm="1054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2">
                    <a:lumMod val="75000"/>
                  </a:schemeClr>
                </a:solidFill>
              </a:rPr>
              <a:t>CATRIEL VILLALVA</a:t>
            </a:r>
            <a:endParaRPr lang="es-AR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t="9095" b="-1814"/>
          <a:stretch/>
        </p:blipFill>
        <p:spPr>
          <a:xfrm>
            <a:off x="4679639" y="71715"/>
            <a:ext cx="4117075" cy="678628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3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542">
        <p14:flip dir="r"/>
      </p:transition>
    </mc:Choice>
    <mc:Fallback>
      <p:transition spd="slow" advTm="4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AR" dirty="0"/>
              <a:t/>
            </a:r>
            <a:br>
              <a:rPr lang="es-AR" dirty="0"/>
            </a:br>
            <a:r>
              <a:rPr lang="es-AR" dirty="0" smtClean="0"/>
              <a:t/>
            </a:r>
            <a:br>
              <a:rPr lang="es-AR" dirty="0" smtClean="0"/>
            </a:br>
            <a:endParaRPr lang="es-AR" dirty="0"/>
          </a:p>
        </p:txBody>
      </p:sp>
      <p:sp>
        <p:nvSpPr>
          <p:cNvPr id="6" name="Marcador de texto 5"/>
          <p:cNvSpPr>
            <a:spLocks noGrp="1"/>
          </p:cNvSpPr>
          <p:nvPr>
            <p:ph idx="1"/>
          </p:nvPr>
        </p:nvSpPr>
        <p:spPr>
          <a:xfrm>
            <a:off x="677334" y="400027"/>
            <a:ext cx="8596668" cy="1032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4800" dirty="0" smtClean="0">
                <a:solidFill>
                  <a:schemeClr val="accent2">
                    <a:lumMod val="50000"/>
                  </a:schemeClr>
                </a:solidFill>
              </a:rPr>
              <a:t>AARON MALDONADO</a:t>
            </a:r>
            <a:endParaRPr lang="es-AR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-6236"/>
          <a:stretch/>
        </p:blipFill>
        <p:spPr>
          <a:xfrm>
            <a:off x="1389464" y="916520"/>
            <a:ext cx="4631848" cy="600844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7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640">
        <p14:vortex dir="r"/>
      </p:transition>
    </mc:Choice>
    <mc:Fallback>
      <p:transition spd="slow" advTm="4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334" y="180784"/>
            <a:ext cx="5329766" cy="5498542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833034" y="5232400"/>
            <a:ext cx="8596668" cy="132080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CARLA VALVERDI</a:t>
            </a:r>
            <a:endParaRPr lang="es-AR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15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239">
        <p15:prstTrans prst="prestige"/>
      </p:transition>
    </mc:Choice>
    <mc:Fallback>
      <p:transition spd="slow" advTm="62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MIRKO BALMACEDA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382" y="1270000"/>
            <a:ext cx="3972664" cy="52913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9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4">
        <p:blinds dir="vert"/>
      </p:transition>
    </mc:Choice>
    <mc:Fallback>
      <p:transition spd="slow" advTm="800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AGUSTINA VEGA</a:t>
            </a: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2104" t="-765" r="-115" b="22203"/>
          <a:stretch/>
        </p:blipFill>
        <p:spPr>
          <a:xfrm>
            <a:off x="4626615" y="348122"/>
            <a:ext cx="3575275" cy="62939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71903"/>
      </p:ext>
    </p:extLst>
  </p:cSld>
  <p:clrMapOvr>
    <a:masterClrMapping/>
  </p:clrMapOvr>
  <p:transition spd="slow" advTm="817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800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DANTE RAGO</a:t>
            </a:r>
            <a:endParaRPr lang="es-AR" sz="4800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44666" y="514350"/>
            <a:ext cx="4145756" cy="55276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1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887">
        <p:dissolve/>
      </p:transition>
    </mc:Choice>
    <mc:Fallback>
      <p:transition spd="slow" advTm="888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7419" y="1091381"/>
            <a:ext cx="8863780" cy="839019"/>
          </a:xfrm>
        </p:spPr>
        <p:txBody>
          <a:bodyPr>
            <a:noAutofit/>
          </a:bodyPr>
          <a:lstStyle/>
          <a:p>
            <a:r>
              <a:rPr lang="es-MX" dirty="0" smtClean="0">
                <a:solidFill>
                  <a:srgbClr val="002060"/>
                </a:solidFill>
              </a:rPr>
              <a:t>       HABLEMOS SOBRE DISCAPACIDAD</a:t>
            </a:r>
            <a:br>
              <a:rPr lang="es-MX" dirty="0" smtClean="0">
                <a:solidFill>
                  <a:srgbClr val="002060"/>
                </a:solidFill>
              </a:rPr>
            </a:br>
            <a:endParaRPr lang="es-AR" dirty="0">
              <a:solidFill>
                <a:srgbClr val="00206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00" y="1930400"/>
            <a:ext cx="3850132" cy="3833020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7151">
        <p14:flip dir="r"/>
      </p:transition>
    </mc:Choice>
    <mc:Fallback>
      <p:transition spd="slow" advTm="7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81781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accent2">
                    <a:lumMod val="75000"/>
                  </a:schemeClr>
                </a:solidFill>
              </a:rPr>
              <a:t>                  </a:t>
            </a:r>
            <a:r>
              <a:rPr lang="es-MX" sz="4000" b="1" dirty="0" smtClean="0">
                <a:solidFill>
                  <a:schemeClr val="accent2">
                    <a:lumMod val="75000"/>
                  </a:schemeClr>
                </a:solidFill>
              </a:rPr>
              <a:t>¿QUÉ SON </a:t>
            </a:r>
            <a:r>
              <a:rPr lang="es-MX" sz="4000" b="1" dirty="0" smtClean="0">
                <a:solidFill>
                  <a:schemeClr val="accent2">
                    <a:lumMod val="75000"/>
                  </a:schemeClr>
                </a:solidFill>
              </a:rPr>
              <a:t>LOS CAPS</a:t>
            </a:r>
            <a:r>
              <a:rPr lang="es-MX" sz="40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es-AR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3504" y="1722881"/>
            <a:ext cx="8596668" cy="48172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CENTROS </a:t>
            </a:r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DE ATENCIÓN PRIMARIA DE LA SALUD Y NOS BRINDAN:</a:t>
            </a:r>
          </a:p>
          <a:p>
            <a:pPr marL="0" indent="0">
              <a:buNone/>
            </a:pPr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• ATENCIÓN MÉDICA GENERAL, OBSTETRICIA, PEDIÁTRICA</a:t>
            </a:r>
          </a:p>
          <a:p>
            <a:pPr marL="0" indent="0">
              <a:buNone/>
            </a:pPr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• ATENCIÓN ESPECIALIZADA.</a:t>
            </a:r>
            <a:endParaRPr lang="es-AR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s-A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6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4190">
        <p14:warp dir="in"/>
      </p:transition>
    </mc:Choice>
    <mc:Fallback>
      <p:transition spd="slow" advTm="14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0526" t="-3482" r="8801" b="3482"/>
          <a:stretch/>
        </p:blipFill>
        <p:spPr>
          <a:xfrm>
            <a:off x="1271649" y="645281"/>
            <a:ext cx="5557280" cy="23741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3171825"/>
            <a:ext cx="6019800" cy="28521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04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4419">
        <p15:prstTrans prst="origami"/>
      </p:transition>
    </mc:Choice>
    <mc:Fallback>
      <p:transition spd="slow" advTm="44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¿Qué es un SCAA?•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SISTEMA DE COMUNICACIÓN AUMENTATIVA Y/O ALTERNATIVA</a:t>
            </a:r>
          </a:p>
          <a:p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• APOYA O REEMPLAZA EL HABLA</a:t>
            </a:r>
          </a:p>
          <a:p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• FACILITA EXPRESIÓN Y PARTICIPACIÓN</a:t>
            </a:r>
          </a:p>
          <a:p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• INCLUYE PICTOGRAMAS, TABLEROS Y DISPOSITIVOS </a:t>
            </a:r>
            <a:endParaRPr lang="es-A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0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2405">
        <p:checker/>
      </p:transition>
    </mc:Choice>
    <mc:Fallback>
      <p:transition spd="slow" advTm="1240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252" y="1138084"/>
            <a:ext cx="5235523" cy="5235523"/>
          </a:xfrm>
          <a:prstGeom prst="rect">
            <a:avLst/>
          </a:prstGeom>
          <a:ln w="76200">
            <a:solidFill>
              <a:srgbClr val="0070C0"/>
            </a:solidFill>
            <a:prstDash val="dash"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8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705">
        <p14:glitter pattern="hexagon"/>
      </p:transition>
    </mc:Choice>
    <mc:Fallback>
      <p:transition spd="slow" advTm="2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8194" y="737418"/>
            <a:ext cx="4185808" cy="3170905"/>
          </a:xfrm>
        </p:spPr>
        <p:txBody>
          <a:bodyPr>
            <a:noAutofit/>
          </a:bodyPr>
          <a:lstStyle/>
          <a:p>
            <a:r>
              <a:rPr lang="es-MX" sz="4000" dirty="0" smtClean="0">
                <a:solidFill>
                  <a:srgbClr val="002060"/>
                </a:solidFill>
              </a:rPr>
              <a:t/>
            </a:r>
            <a:br>
              <a:rPr lang="es-MX" sz="4000" dirty="0" smtClean="0">
                <a:solidFill>
                  <a:srgbClr val="002060"/>
                </a:solidFill>
              </a:rPr>
            </a:br>
            <a:r>
              <a:rPr lang="es-MX" sz="4000" dirty="0" smtClean="0">
                <a:solidFill>
                  <a:srgbClr val="002060"/>
                </a:solidFill>
              </a:rPr>
              <a:t>LA </a:t>
            </a:r>
            <a:r>
              <a:rPr lang="es-MX" sz="4000" dirty="0" smtClean="0">
                <a:solidFill>
                  <a:srgbClr val="002060"/>
                </a:solidFill>
              </a:rPr>
              <a:t>ACCESIBILIDAD NOS INCLUYE A TODOS</a:t>
            </a:r>
            <a:endParaRPr lang="es-AR" sz="4000" dirty="0">
              <a:solidFill>
                <a:srgbClr val="002060"/>
              </a:solidFill>
            </a:endParaRPr>
          </a:p>
        </p:txBody>
      </p:sp>
      <p:pic>
        <p:nvPicPr>
          <p:cNvPr id="4" name="MIRKO - LA ACCESIBILIDAD NOS INCLUYE A TOD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4116" y="332976"/>
            <a:ext cx="3434275" cy="6151501"/>
          </a:xfrm>
        </p:spPr>
      </p:pic>
    </p:spTree>
    <p:extLst>
      <p:ext uri="{BB962C8B-B14F-4D97-AF65-F5344CB8AC3E}">
        <p14:creationId xmlns:p14="http://schemas.microsoft.com/office/powerpoint/2010/main" val="126905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05">
        <p:fade/>
      </p:transition>
    </mc:Choice>
    <mc:Fallback>
      <p:transition spd="med" advTm="5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321" y="490847"/>
            <a:ext cx="8596668" cy="1320800"/>
          </a:xfrm>
        </p:spPr>
        <p:txBody>
          <a:bodyPr/>
          <a:lstStyle/>
          <a:p>
            <a:r>
              <a:rPr lang="es-AR" dirty="0" smtClean="0"/>
              <a:t>LEYES EN ARGENTINA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PRINCIPALES LEYES:</a:t>
            </a:r>
          </a:p>
          <a:p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• LEY 22.431 – PROTECCIÓN INTEGRAL</a:t>
            </a:r>
          </a:p>
          <a:p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• LEY 24.901 – PRESTACIONES BÁSICAS</a:t>
            </a:r>
          </a:p>
          <a:p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• LEY 26.378 – CONVENCIÓN ONU</a:t>
            </a:r>
          </a:p>
          <a:p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• LEY 26.657 – SALUD MENTAL</a:t>
            </a:r>
          </a:p>
          <a:p>
            <a:r>
              <a:rPr lang="es-MX" sz="3600" dirty="0" smtClean="0">
                <a:solidFill>
                  <a:schemeClr val="accent2">
                    <a:lumMod val="75000"/>
                  </a:schemeClr>
                </a:solidFill>
              </a:rPr>
              <a:t>• LEY 26.206 – EDUCACIÓN NACIONAL</a:t>
            </a:r>
            <a:endParaRPr lang="es-AR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87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2566">
        <p14:prism/>
      </p:transition>
    </mc:Choice>
    <mc:Fallback>
      <p:transition spd="slow" advTm="12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>
                <a:solidFill>
                  <a:srgbClr val="002060"/>
                </a:solidFill>
              </a:rPr>
              <a:t>CONVENCIÓN INTERNACIONAL DE LAS PERSONAS CON DISCAPACIDAD AÑO 2007</a:t>
            </a:r>
            <a:r>
              <a:rPr lang="es-AR" dirty="0" smtClean="0"/>
              <a:t/>
            </a:r>
            <a:br>
              <a:rPr lang="es-AR" dirty="0" smtClean="0"/>
            </a:b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 PRINCIPIOS GENERALES:</a:t>
            </a:r>
          </a:p>
          <a:p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• DIGNIDAD</a:t>
            </a:r>
          </a:p>
          <a:p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• AUTONOMÍA</a:t>
            </a:r>
          </a:p>
          <a:p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• NO DISCRIMINACIÓN</a:t>
            </a:r>
          </a:p>
          <a:p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• ACCESIBILIDAD</a:t>
            </a:r>
          </a:p>
          <a:p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• IGUALDAD DE OPORTUNIDADES</a:t>
            </a:r>
            <a:endParaRPr lang="es-A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5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738">
        <p14:flip dir="r"/>
      </p:transition>
    </mc:Choice>
    <mc:Fallback>
      <p:transition spd="slow" advTm="10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5457" y="825909"/>
            <a:ext cx="4572001" cy="2905433"/>
          </a:xfrm>
        </p:spPr>
        <p:txBody>
          <a:bodyPr>
            <a:normAutofit/>
          </a:bodyPr>
          <a:lstStyle/>
          <a:p>
            <a:r>
              <a:rPr lang="es-MX" sz="4400" dirty="0" smtClean="0">
                <a:solidFill>
                  <a:srgbClr val="002060"/>
                </a:solidFill>
              </a:rPr>
              <a:t>QUEREMOS LAS MISMAS OPORTUNIDADES PARA TODOS</a:t>
            </a:r>
            <a:endParaRPr lang="es-AR" sz="4400" dirty="0">
              <a:solidFill>
                <a:srgbClr val="002060"/>
              </a:solidFill>
            </a:endParaRPr>
          </a:p>
        </p:txBody>
      </p:sp>
      <p:pic>
        <p:nvPicPr>
          <p:cNvPr id="4" name="AGUS - MISMAS OPORTUNIDADES PARA TOD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388" y="420819"/>
            <a:ext cx="3360533" cy="6019414"/>
          </a:xfrm>
        </p:spPr>
      </p:pic>
    </p:spTree>
    <p:extLst>
      <p:ext uri="{BB962C8B-B14F-4D97-AF65-F5344CB8AC3E}">
        <p14:creationId xmlns:p14="http://schemas.microsoft.com/office/powerpoint/2010/main" val="1279021588"/>
      </p:ext>
    </p:extLst>
  </p:cSld>
  <p:clrMapOvr>
    <a:masterClrMapping/>
  </p:clrMapOvr>
  <p:transition spd="slow" advTm="8809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sz="4400" dirty="0" smtClean="0">
                <a:solidFill>
                  <a:srgbClr val="002060"/>
                </a:solidFill>
              </a:rPr>
              <a:t>ARTÍCULOS PRINCIPALES</a:t>
            </a:r>
            <a:r>
              <a:rPr lang="es-AR" dirty="0"/>
              <a:t/>
            </a:r>
            <a:br>
              <a:rPr lang="es-AR" dirty="0"/>
            </a:b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•ARTÍCULOS CLAVES:</a:t>
            </a:r>
          </a:p>
          <a:p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es-MX" sz="4000" dirty="0">
                <a:solidFill>
                  <a:schemeClr val="accent2">
                    <a:lumMod val="75000"/>
                  </a:schemeClr>
                </a:solidFill>
              </a:rPr>
              <a:t>Art. 9 – </a:t>
            </a:r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Accesibilidad</a:t>
            </a:r>
          </a:p>
          <a:p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es-MX" sz="4000" dirty="0">
                <a:solidFill>
                  <a:schemeClr val="accent2">
                    <a:lumMod val="75000"/>
                  </a:schemeClr>
                </a:solidFill>
              </a:rPr>
              <a:t>Art. 25 – </a:t>
            </a:r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Salud</a:t>
            </a:r>
          </a:p>
          <a:p>
            <a:r>
              <a:rPr lang="es-MX" sz="4000" dirty="0" smtClean="0">
                <a:solidFill>
                  <a:schemeClr val="accent2">
                    <a:lumMod val="75000"/>
                  </a:schemeClr>
                </a:solidFill>
              </a:rPr>
              <a:t>• </a:t>
            </a:r>
            <a:r>
              <a:rPr lang="es-MX" sz="4000" dirty="0">
                <a:solidFill>
                  <a:schemeClr val="accent2">
                    <a:lumMod val="75000"/>
                  </a:schemeClr>
                </a:solidFill>
              </a:rPr>
              <a:t>Art. 24 – Educación</a:t>
            </a:r>
            <a:endParaRPr lang="es-AR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44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191">
        <p14:ripple/>
      </p:transition>
    </mc:Choice>
    <mc:Fallback>
      <p:transition spd="slow" advTm="10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278376"/>
            <a:ext cx="4145756" cy="55276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920" y="390631"/>
            <a:ext cx="4061564" cy="541541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6698" y="5806050"/>
            <a:ext cx="960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VISITAMOS EL CAPS CERCANO A LA ESCUELA, SUGERIMOS LAS APLICACIONES PARA MEJORAR LA ACCESIBILIDAD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269698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8047">
        <p14:vortex dir="r"/>
      </p:transition>
    </mc:Choice>
    <mc:Fallback>
      <p:transition spd="slow" advTm="8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62000"/>
            <a:ext cx="4152900" cy="5537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749300"/>
            <a:ext cx="4162425" cy="55498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04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759">
        <p15:prstTrans prst="drape"/>
      </p:transition>
    </mc:Choice>
    <mc:Fallback>
      <p:transition spd="slow" advTm="9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7199" y="4899537"/>
            <a:ext cx="9615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/>
              <a:t>TAMBIÉN RECORRIMOS NUESTRO BARRIO Y ALGUNAS BARRERAS NOS ENCONTRARON…</a:t>
            </a:r>
            <a:endParaRPr lang="es-AR" sz="4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5" y="236895"/>
            <a:ext cx="6216855" cy="46626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40" y="140727"/>
            <a:ext cx="3569108" cy="475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110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7985">
        <p15:prstTrans prst="origami"/>
      </p:transition>
    </mc:Choice>
    <mc:Fallback>
      <p:transition spd="slow" advTm="7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50" y="519248"/>
            <a:ext cx="8774250" cy="597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9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12096">
        <p14:pan dir="u"/>
      </p:transition>
    </mc:Choice>
    <mc:Fallback>
      <p:transition spd="slow" advTm="120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u="sng" dirty="0" smtClean="0">
                <a:solidFill>
                  <a:schemeClr val="accent2">
                    <a:lumMod val="50000"/>
                  </a:schemeClr>
                </a:solidFill>
              </a:rPr>
              <a:t>ESCENAS EN CLAVE DE DERECHOS</a:t>
            </a:r>
            <a:endParaRPr lang="es-AR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478201"/>
            <a:ext cx="8596668" cy="4444927"/>
          </a:xfrm>
        </p:spPr>
        <p:txBody>
          <a:bodyPr>
            <a:noAutofit/>
          </a:bodyPr>
          <a:lstStyle/>
          <a:p>
            <a:pPr algn="just"/>
            <a:r>
              <a:rPr lang="es-MX" sz="4000" dirty="0" smtClean="0">
                <a:solidFill>
                  <a:schemeClr val="accent2">
                    <a:lumMod val="50000"/>
                  </a:schemeClr>
                </a:solidFill>
              </a:rPr>
              <a:t>BUSCAMOS ILUSTRAR LA VIDA, </a:t>
            </a:r>
          </a:p>
          <a:p>
            <a:pPr marL="0" indent="0" algn="just">
              <a:buNone/>
            </a:pPr>
            <a:r>
              <a:rPr lang="es-MX" sz="4000" dirty="0" smtClean="0">
                <a:solidFill>
                  <a:schemeClr val="accent2">
                    <a:lumMod val="50000"/>
                  </a:schemeClr>
                </a:solidFill>
              </a:rPr>
              <a:t>LAS LUCHAS Y LAS VIOLACIONES DE DERECHOS FUNDAMENTALES DE LAS PERSONAS, PERMITIENDO REFLEXIONAR SOBRE TEMAS DE LIBERTAD, IGUALDAD, JUSTICIA, EL RESPETO Y LA DISCRIMINACIÓN.</a:t>
            </a:r>
            <a:endParaRPr lang="es-AR" sz="4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38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4654">
        <p15:prstTrans prst="curtains"/>
      </p:transition>
    </mc:Choice>
    <mc:Fallback>
      <p:transition spd="slow" advTm="4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 NUETRO PROYECTO TRATA SOBRE LOS DERECH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644" y="417871"/>
            <a:ext cx="4439266" cy="6210595"/>
          </a:xfrm>
        </p:spPr>
      </p:pic>
      <p:sp>
        <p:nvSpPr>
          <p:cNvPr id="5" name="CuadroTexto 4"/>
          <p:cNvSpPr txBox="1"/>
          <p:nvPr/>
        </p:nvSpPr>
        <p:spPr>
          <a:xfrm>
            <a:off x="5840361" y="752169"/>
            <a:ext cx="45572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/>
              <a:t>NUESTRO PROYECTO</a:t>
            </a:r>
          </a:p>
          <a:p>
            <a:r>
              <a:rPr lang="es-MX" sz="3600" dirty="0" smtClean="0"/>
              <a:t>TRATA SOBRE LOS DERECHOS DE TODAS Y TODOS.</a:t>
            </a:r>
          </a:p>
          <a:p>
            <a:r>
              <a:rPr lang="es-MX" sz="3600" dirty="0" smtClean="0"/>
              <a:t>“ES UN CAMINO QUE CONSTRUIMOS JUNTOS”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258091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153">
        <p14:ripple/>
      </p:transition>
    </mc:Choice>
    <mc:Fallback>
      <p:transition spd="slow" advTm="8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u="sng" dirty="0" smtClean="0">
                <a:solidFill>
                  <a:schemeClr val="accent2">
                    <a:lumMod val="75000"/>
                  </a:schemeClr>
                </a:solidFill>
              </a:rPr>
              <a:t>NUESTRO PROPÓSITO</a:t>
            </a:r>
            <a:endParaRPr lang="es-AR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schemeClr val="accent2">
                    <a:lumMod val="50000"/>
                  </a:schemeClr>
                </a:solidFill>
              </a:rPr>
              <a:t>QUEREMOS SENSIBILIZAR SOBRE LA IMPORTANCIA DE LOS DERECHOS HUMANOS, MOSTRANDO EJEMPLOS DE NUESTRA VIDA COTIDIANA, LAS CONDICIONES Y LAS PROBLEMÁTICAS DE DEBEMOS AFRONTAR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892">
        <p:split orient="vert"/>
      </p:transition>
    </mc:Choice>
    <mc:Fallback>
      <p:transition spd="slow" advTm="1589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01497" y="864891"/>
            <a:ext cx="5501148" cy="4208554"/>
          </a:xfrm>
        </p:spPr>
        <p:txBody>
          <a:bodyPr>
            <a:normAutofit/>
          </a:bodyPr>
          <a:lstStyle/>
          <a:p>
            <a:r>
              <a:rPr lang="es-MX" sz="6000" dirty="0" smtClean="0">
                <a:solidFill>
                  <a:srgbClr val="002060"/>
                </a:solidFill>
              </a:rPr>
              <a:t>EL ACCESO COMO GARANTÍA DE DERECHO</a:t>
            </a:r>
            <a:endParaRPr lang="es-AR" sz="6000" dirty="0">
              <a:solidFill>
                <a:srgbClr val="002060"/>
              </a:solidFill>
            </a:endParaRPr>
          </a:p>
        </p:txBody>
      </p:sp>
      <p:pic>
        <p:nvPicPr>
          <p:cNvPr id="4" name="AARON - EL ACCESO Y LA GARANTÍA DE DERECH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062" y="481433"/>
            <a:ext cx="3422717" cy="6130798"/>
          </a:xfrm>
        </p:spPr>
      </p:pic>
    </p:spTree>
    <p:extLst>
      <p:ext uri="{BB962C8B-B14F-4D97-AF65-F5344CB8AC3E}">
        <p14:creationId xmlns:p14="http://schemas.microsoft.com/office/powerpoint/2010/main" val="54576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96">
        <p14:prism isInverted="1"/>
      </p:transition>
    </mc:Choice>
    <mc:Fallback>
      <p:transition spd="slow" advTm="4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FUNDAMENTACIÓN</a:t>
            </a:r>
            <a:endParaRPr lang="es-AR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s-MX" sz="3600" dirty="0" smtClean="0"/>
              <a:t>ESTE PROYECTO FUE PENSADO, PARA FOMENTAR LA PARTICIPACIÓN CIUDADANA, CONTRIBUYENDO EN HACER MEJORAS DESDE NUESTRO DISTRITO, HACIA EL MUNDO!!!</a:t>
            </a:r>
            <a:endParaRPr lang="es-AR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523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5853">
        <p15:prstTrans prst="curtains"/>
      </p:transition>
    </mc:Choice>
    <mc:Fallback>
      <p:transition spd="slow" advTm="5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27406" y="2713703"/>
            <a:ext cx="3994080" cy="3224926"/>
          </a:xfrm>
        </p:spPr>
        <p:txBody>
          <a:bodyPr/>
          <a:lstStyle/>
          <a:p>
            <a:r>
              <a:rPr lang="es-MX" dirty="0" smtClean="0"/>
              <a:t/>
            </a:r>
            <a:br>
              <a:rPr lang="es-MX" dirty="0" smtClean="0"/>
            </a:br>
            <a:r>
              <a:rPr lang="es-MX" dirty="0"/>
              <a:t/>
            </a:r>
            <a:br>
              <a:rPr lang="es-MX" dirty="0"/>
            </a:br>
            <a:r>
              <a:rPr lang="es-MX" sz="4400" dirty="0" smtClean="0">
                <a:solidFill>
                  <a:srgbClr val="002060"/>
                </a:solidFill>
              </a:rPr>
              <a:t>SOMOS </a:t>
            </a:r>
            <a:r>
              <a:rPr lang="es-MX" sz="4400" dirty="0" smtClean="0">
                <a:solidFill>
                  <a:srgbClr val="002060"/>
                </a:solidFill>
              </a:rPr>
              <a:t>ESTUDIANTES, </a:t>
            </a:r>
            <a:r>
              <a:rPr lang="es-MX" sz="4400" dirty="0" smtClean="0">
                <a:solidFill>
                  <a:srgbClr val="002060"/>
                </a:solidFill>
              </a:rPr>
              <a:t>ADOLESCENTES Y JÓVENES DE LA MODALIDAD  DE EDUCACION ESPECIAL</a:t>
            </a:r>
            <a:endParaRPr lang="es-AR" sz="4400" dirty="0">
              <a:solidFill>
                <a:srgbClr val="002060"/>
              </a:solidFill>
            </a:endParaRPr>
          </a:p>
        </p:txBody>
      </p:sp>
      <p:pic>
        <p:nvPicPr>
          <p:cNvPr id="4" name="MIRKO 3 - SOMOS DEL NIVEL SECUNDARIO DE LA MODALIDAD DE ESPEC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817" y="492749"/>
            <a:ext cx="3413944" cy="611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70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7008">
        <p14:flash/>
      </p:transition>
    </mc:Choice>
    <mc:Fallback>
      <p:transition spd="slow" advTm="7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73819" y="1256421"/>
            <a:ext cx="8596668" cy="1320800"/>
          </a:xfrm>
        </p:spPr>
        <p:txBody>
          <a:bodyPr>
            <a:noAutofit/>
          </a:bodyPr>
          <a:lstStyle/>
          <a:p>
            <a:r>
              <a:rPr lang="es-MX" sz="9600" dirty="0" smtClean="0">
                <a:solidFill>
                  <a:srgbClr val="002060"/>
                </a:solidFill>
              </a:rPr>
              <a:t>INTEGRANTES :</a:t>
            </a:r>
            <a:r>
              <a:rPr lang="es-AR" sz="9600" dirty="0">
                <a:solidFill>
                  <a:srgbClr val="002060"/>
                </a:solidFill>
              </a:rPr>
              <a:t> </a:t>
            </a:r>
            <a:r>
              <a:rPr lang="es-AR" sz="4800" dirty="0" smtClean="0">
                <a:solidFill>
                  <a:srgbClr val="002060"/>
                </a:solidFill>
              </a:rPr>
              <a:t>ESTUDIANTES DEL </a:t>
            </a:r>
            <a:r>
              <a:rPr lang="es-AR" sz="4800" dirty="0" smtClean="0">
                <a:solidFill>
                  <a:srgbClr val="002060"/>
                </a:solidFill>
              </a:rPr>
              <a:t>CENTRO DE FORMACIÓN INTEGRAL  </a:t>
            </a:r>
            <a:r>
              <a:rPr lang="es-AR" sz="4800" dirty="0" smtClean="0">
                <a:solidFill>
                  <a:srgbClr val="002060"/>
                </a:solidFill>
              </a:rPr>
              <a:t>N°”2” </a:t>
            </a:r>
            <a:br>
              <a:rPr lang="es-AR" sz="4800" dirty="0" smtClean="0">
                <a:solidFill>
                  <a:srgbClr val="002060"/>
                </a:solidFill>
              </a:rPr>
            </a:br>
            <a:r>
              <a:rPr lang="es-AR" sz="4800" dirty="0" smtClean="0">
                <a:solidFill>
                  <a:srgbClr val="002060"/>
                </a:solidFill>
              </a:rPr>
              <a:t>TRES DE FEBRERO</a:t>
            </a:r>
            <a:endParaRPr lang="es-AR" sz="4800" dirty="0">
              <a:solidFill>
                <a:srgbClr val="00206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9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106">
        <p14:gallery dir="l"/>
      </p:transition>
    </mc:Choice>
    <mc:Fallback>
      <p:transition spd="slow" advTm="71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983</TotalTime>
  <Words>325</Words>
  <Application>Microsoft Office PowerPoint</Application>
  <PresentationFormat>Panorámica</PresentationFormat>
  <Paragraphs>57</Paragraphs>
  <Slides>28</Slides>
  <Notes>0</Notes>
  <HiddenSlides>0</HiddenSlides>
  <MMClips>28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Trebuchet MS</vt:lpstr>
      <vt:lpstr>Wingdings 3</vt:lpstr>
      <vt:lpstr>Faceta</vt:lpstr>
      <vt:lpstr>     C F I  N° “2” TRES DE FEBRERO   </vt:lpstr>
      <vt:lpstr>Presentación de PowerPoint</vt:lpstr>
      <vt:lpstr>ESCENAS EN CLAVE DE DERECHOS</vt:lpstr>
      <vt:lpstr>Presentación de PowerPoint</vt:lpstr>
      <vt:lpstr>NUESTRO PROPÓSITO</vt:lpstr>
      <vt:lpstr>EL ACCESO COMO GARANTÍA DE DERECHO</vt:lpstr>
      <vt:lpstr>FUNDAMENTACIÓN</vt:lpstr>
      <vt:lpstr>  SOMOS ESTUDIANTES, ADOLESCENTES Y JÓVENES DE LA MODALIDAD  DE EDUCACION ESPECIAL</vt:lpstr>
      <vt:lpstr>INTEGRANTES : ESTUDIANTES DEL CENTRO DE FORMACIÓN INTEGRAL  N°”2”  TRES DE FEBRERO</vt:lpstr>
      <vt:lpstr>CATRIEL VILLALVA</vt:lpstr>
      <vt:lpstr>   </vt:lpstr>
      <vt:lpstr> CARLA VALVERDI</vt:lpstr>
      <vt:lpstr>MIRKO BALMACEDA</vt:lpstr>
      <vt:lpstr>AGUSTINA VEGA</vt:lpstr>
      <vt:lpstr>DANTE RAGO</vt:lpstr>
      <vt:lpstr>       HABLEMOS SOBRE DISCAPACIDAD </vt:lpstr>
      <vt:lpstr>                  ¿QUÉ SON LOS CAPS? </vt:lpstr>
      <vt:lpstr>Presentación de PowerPoint</vt:lpstr>
      <vt:lpstr>¿Qué es un SCAA?• </vt:lpstr>
      <vt:lpstr> LA ACCESIBILIDAD NOS INCLUYE A TODOS</vt:lpstr>
      <vt:lpstr>LEYES EN ARGENTINA</vt:lpstr>
      <vt:lpstr>CONVENCIÓN INTERNACIONAL DE LAS PERSONAS CON DISCAPACIDAD AÑO 2007 </vt:lpstr>
      <vt:lpstr>QUEREMOS LAS MISMAS OPORTUNIDADES PARA TODOS</vt:lpstr>
      <vt:lpstr>ARTÍCULOS PRINCIPALES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F I  N° “2” TRES DE FEBRERO</dc:title>
  <dc:creator>Cuenta Microsoft</dc:creator>
  <cp:lastModifiedBy>Cuenta Microsoft</cp:lastModifiedBy>
  <cp:revision>38</cp:revision>
  <dcterms:created xsi:type="dcterms:W3CDTF">2025-11-30T18:32:57Z</dcterms:created>
  <dcterms:modified xsi:type="dcterms:W3CDTF">2025-12-03T03:12:42Z</dcterms:modified>
</cp:coreProperties>
</file>