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351BE-98A0-43CC-B031-1E0579FDDBB4}" type="datetimeFigureOut">
              <a:rPr lang="es-AR" smtClean="0"/>
              <a:pPr/>
              <a:t>22/10/2021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0BE57-FDFF-4ADF-A542-0E0308702D7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7224" y="1142984"/>
            <a:ext cx="7772400" cy="192882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AR" b="1" dirty="0" smtClean="0">
                <a:solidFill>
                  <a:schemeClr val="tx2">
                    <a:lumMod val="75000"/>
                  </a:schemeClr>
                </a:solidFill>
              </a:rPr>
              <a:t>Legislación y Normativa Educativa</a:t>
            </a:r>
            <a:br>
              <a:rPr lang="es-AR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AR" sz="2700" b="1" dirty="0" smtClean="0">
                <a:solidFill>
                  <a:schemeClr val="tx2">
                    <a:lumMod val="75000"/>
                  </a:schemeClr>
                </a:solidFill>
              </a:rPr>
              <a:t>Licenciatura en Educación</a:t>
            </a:r>
            <a:r>
              <a:rPr lang="es-AR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AR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AR" sz="2200" b="1" dirty="0" smtClean="0">
                <a:solidFill>
                  <a:schemeClr val="tx2">
                    <a:lumMod val="75000"/>
                  </a:schemeClr>
                </a:solidFill>
              </a:rPr>
              <a:t>UNAHUR</a:t>
            </a:r>
            <a:r>
              <a:rPr lang="es-AR" b="1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AR" b="1" smtClean="0">
                <a:solidFill>
                  <a:schemeClr val="tx2">
                    <a:lumMod val="75000"/>
                  </a:schemeClr>
                </a:solidFill>
              </a:rPr>
            </a:br>
            <a:endParaRPr lang="es-AR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3714752"/>
            <a:ext cx="7643866" cy="19240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s-AR" sz="4000" b="1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es-AR" sz="40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Ley de Educación Nacional</a:t>
            </a:r>
          </a:p>
          <a:p>
            <a:r>
              <a:rPr lang="es-ES" sz="40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26.206/06</a:t>
            </a:r>
            <a:endParaRPr lang="es-AR" sz="4000" b="1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200" b="1" dirty="0" smtClean="0">
                <a:solidFill>
                  <a:schemeClr val="tx2">
                    <a:lumMod val="75000"/>
                  </a:schemeClr>
                </a:solidFill>
              </a:rPr>
              <a:t>Ley de Educación Nacional </a:t>
            </a:r>
            <a:br>
              <a:rPr lang="es-ES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3200" b="1" dirty="0" smtClean="0">
                <a:solidFill>
                  <a:schemeClr val="tx2">
                    <a:lumMod val="75000"/>
                  </a:schemeClr>
                </a:solidFill>
              </a:rPr>
              <a:t>26.206/06</a:t>
            </a:r>
            <a:endParaRPr lang="es-AR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s-ES" sz="2400" b="1" dirty="0" smtClean="0"/>
          </a:p>
          <a:p>
            <a:pPr>
              <a:buNone/>
            </a:pPr>
            <a:endParaRPr lang="es-ES" sz="2400" b="1" dirty="0" smtClean="0"/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I   </a:t>
            </a:r>
            <a:r>
              <a:rPr lang="es-ES" sz="2400" b="1" dirty="0" smtClean="0">
                <a:solidFill>
                  <a:srgbClr val="00B050"/>
                </a:solidFill>
              </a:rPr>
              <a:t>DISPOSICIONES GENERALES</a:t>
            </a:r>
          </a:p>
          <a:p>
            <a:pPr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	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    Principios, derechos y garantías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II  Fines y objetivos de la política educativa nacional</a:t>
            </a:r>
          </a:p>
          <a:p>
            <a:pPr>
              <a:buNone/>
            </a:pPr>
            <a:endParaRPr lang="es-ES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s-ES" sz="2400" b="1" dirty="0" smtClean="0"/>
          </a:p>
          <a:p>
            <a:endParaRPr lang="es-ES" sz="2400" dirty="0" smtClean="0"/>
          </a:p>
          <a:p>
            <a:pPr>
              <a:buNone/>
            </a:pPr>
            <a:r>
              <a:rPr lang="es-ES" sz="2400" dirty="0" smtClean="0"/>
              <a:t> </a:t>
            </a:r>
            <a:endParaRPr 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Ley de Educación Nacional </a:t>
            </a:r>
            <a:b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26.206/06</a:t>
            </a:r>
            <a:endParaRPr lang="es-A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  <a:buNone/>
            </a:pPr>
            <a:r>
              <a:rPr lang="es-ES" sz="2600" b="1" dirty="0" smtClean="0">
                <a:solidFill>
                  <a:schemeClr val="tx2">
                    <a:lumMod val="75000"/>
                  </a:schemeClr>
                </a:solidFill>
              </a:rPr>
              <a:t>Título II  </a:t>
            </a:r>
            <a:r>
              <a:rPr lang="es-ES" sz="2600" b="1" dirty="0" smtClean="0">
                <a:solidFill>
                  <a:srgbClr val="00B050"/>
                </a:solidFill>
              </a:rPr>
              <a:t>EL SISTEMA EDUCATIVO NACIONAL</a:t>
            </a:r>
          </a:p>
          <a:p>
            <a:pPr>
              <a:lnSpc>
                <a:spcPct val="20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    Disposiciones generales</a:t>
            </a:r>
          </a:p>
          <a:p>
            <a:pPr>
              <a:lnSpc>
                <a:spcPct val="20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II    Educación Inicial</a:t>
            </a:r>
          </a:p>
          <a:p>
            <a:pPr>
              <a:lnSpc>
                <a:spcPct val="20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III  Educación Primaria</a:t>
            </a:r>
          </a:p>
          <a:p>
            <a:pPr>
              <a:lnSpc>
                <a:spcPct val="20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IV   Educación Secundaria</a:t>
            </a:r>
          </a:p>
          <a:p>
            <a:pPr>
              <a:lnSpc>
                <a:spcPct val="20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V     Educación Superior</a:t>
            </a:r>
            <a:endParaRPr lang="es-AR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</a:rPr>
              <a:t>Ley de Educación Nacional </a:t>
            </a:r>
            <a:br>
              <a:rPr lang="es-ES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</a:rPr>
              <a:t>26.206/06</a:t>
            </a:r>
            <a:endParaRPr lang="es-A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571612"/>
            <a:ext cx="8258204" cy="455455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" sz="2600" b="1" dirty="0" smtClean="0">
                <a:solidFill>
                  <a:schemeClr val="tx2">
                    <a:lumMod val="75000"/>
                  </a:schemeClr>
                </a:solidFill>
              </a:rPr>
              <a:t>Título II  </a:t>
            </a:r>
            <a:r>
              <a:rPr lang="es-ES" sz="2600" b="1" dirty="0" smtClean="0">
                <a:solidFill>
                  <a:srgbClr val="00B050"/>
                </a:solidFill>
              </a:rPr>
              <a:t>EL SISTEMA EDUCATIVO </a:t>
            </a:r>
            <a:r>
              <a:rPr lang="es-ES" sz="2600" b="1" dirty="0" smtClean="0">
                <a:solidFill>
                  <a:srgbClr val="00B050"/>
                </a:solidFill>
              </a:rPr>
              <a:t>NACIONAL </a:t>
            </a:r>
            <a:r>
              <a:rPr lang="es-ES" sz="2200" b="1" i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s-ES" sz="2200" b="1" i="1" dirty="0" err="1" smtClean="0">
                <a:solidFill>
                  <a:schemeClr val="tx2">
                    <a:lumMod val="75000"/>
                  </a:schemeClr>
                </a:solidFill>
              </a:rPr>
              <a:t>Cont</a:t>
            </a:r>
            <a:r>
              <a:rPr lang="es-ES" sz="2200" b="1" i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s-ES" sz="2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VI    Educación Técnico profesional</a:t>
            </a: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VII   Educación Artística</a:t>
            </a: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VIII  Educación Especial</a:t>
            </a: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IX     Educación Permanente de Jóvenes y Adultos   </a:t>
            </a: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X      Educación Rural</a:t>
            </a: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XI     Educación Intercultural </a:t>
            </a:r>
            <a:r>
              <a:rPr lang="es-ES" sz="2400" b="1" dirty="0" err="1" smtClean="0">
                <a:solidFill>
                  <a:schemeClr val="tx2">
                    <a:lumMod val="75000"/>
                  </a:schemeClr>
                </a:solidFill>
              </a:rPr>
              <a:t>Bilingûe</a:t>
            </a:r>
            <a:endParaRPr lang="es-ES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XII    Educación en Contextos de Privación de la Libertad</a:t>
            </a: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XIII   Educación Domiciliaria y Hospitalaria</a:t>
            </a:r>
          </a:p>
          <a:p>
            <a:pPr>
              <a:buNone/>
            </a:pPr>
            <a:endParaRPr lang="es-A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Ley de Educación Nacional </a:t>
            </a:r>
            <a:b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26206/06</a:t>
            </a:r>
            <a:endParaRPr lang="es-A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571612"/>
            <a:ext cx="8358246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III   </a:t>
            </a:r>
            <a:r>
              <a:rPr lang="es-ES" sz="2400" b="1" dirty="0" smtClean="0">
                <a:solidFill>
                  <a:srgbClr val="00B050"/>
                </a:solidFill>
              </a:rPr>
              <a:t>EDUCACIÓN DE GESTIÓN PRIVADA</a:t>
            </a:r>
          </a:p>
          <a:p>
            <a:pPr>
              <a:lnSpc>
                <a:spcPct val="80000"/>
              </a:lnSpc>
              <a:buNone/>
            </a:pPr>
            <a:endParaRPr lang="es-ES" sz="3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IV   LOS/LAS DOCENTES Y SU FORMACIÓN</a:t>
            </a:r>
          </a:p>
          <a:p>
            <a:pPr>
              <a:lnSpc>
                <a:spcPct val="150000"/>
              </a:lnSpc>
            </a:pPr>
            <a:r>
              <a:rPr lang="es-ES" sz="2200" b="1" dirty="0" smtClean="0">
                <a:solidFill>
                  <a:schemeClr val="tx2">
                    <a:lumMod val="75000"/>
                  </a:schemeClr>
                </a:solidFill>
              </a:rPr>
              <a:t>Capítulo I     Derechos y obligaciones</a:t>
            </a:r>
          </a:p>
          <a:p>
            <a:pPr>
              <a:lnSpc>
                <a:spcPct val="150000"/>
              </a:lnSpc>
            </a:pPr>
            <a:r>
              <a:rPr lang="es-ES" sz="2200" b="1" dirty="0" smtClean="0">
                <a:solidFill>
                  <a:schemeClr val="tx2">
                    <a:lumMod val="75000"/>
                  </a:schemeClr>
                </a:solidFill>
              </a:rPr>
              <a:t>Capítulo II    La formación docente</a:t>
            </a:r>
          </a:p>
          <a:p>
            <a:pPr>
              <a:lnSpc>
                <a:spcPct val="150000"/>
              </a:lnSpc>
            </a:pPr>
            <a:endParaRPr lang="es-ES" sz="2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V    </a:t>
            </a:r>
            <a:r>
              <a:rPr lang="es-ES" sz="2400" b="1" dirty="0" smtClean="0">
                <a:solidFill>
                  <a:srgbClr val="00B050"/>
                </a:solidFill>
              </a:rPr>
              <a:t>POLÍTICAS DE PROMOCIÓN DE LA IGUALDAD</a:t>
            </a:r>
          </a:p>
          <a:p>
            <a:pPr>
              <a:lnSpc>
                <a:spcPct val="80000"/>
              </a:lnSpc>
              <a:buNone/>
            </a:pPr>
            <a:r>
              <a:rPr lang="es-ES" sz="2400" b="1" dirty="0" smtClean="0">
                <a:solidFill>
                  <a:srgbClr val="00B050"/>
                </a:solidFill>
              </a:rPr>
              <a:t>                   EDUCATIVA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Ley de Educación Nacional </a:t>
            </a:r>
            <a:b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26206/06</a:t>
            </a:r>
            <a:endParaRPr lang="es-A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VI    LA </a:t>
            </a:r>
            <a:r>
              <a:rPr lang="es-ES" sz="2400" b="1" dirty="0" smtClean="0">
                <a:solidFill>
                  <a:srgbClr val="00B050"/>
                </a:solidFill>
              </a:rPr>
              <a:t>CALIDAD DE LA EDUCACIÓN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</a:t>
            </a:r>
            <a:r>
              <a:rPr lang="es-E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es-ES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Disposiciones generales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II    Disposiciones específicas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III   Información y evaluación del sistema educativo</a:t>
            </a:r>
          </a:p>
          <a:p>
            <a:pPr>
              <a:buNone/>
            </a:pPr>
            <a:endParaRPr lang="es-ES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VII   EDUCACIÓN, NUEVAS TECNOLOGÍAS  Y  MEDIOS DE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COMUNICACIÓN</a:t>
            </a:r>
          </a:p>
          <a:p>
            <a:pPr>
              <a:buNone/>
            </a:pPr>
            <a:endParaRPr lang="es-ES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VIII   EDUCACIÓN A DISTANCIA</a:t>
            </a:r>
            <a:endParaRPr lang="es-AR" sz="2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Ley de Educación Nacional </a:t>
            </a:r>
            <a:b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26.206/06</a:t>
            </a:r>
            <a:endParaRPr lang="es-A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IX     </a:t>
            </a:r>
            <a:r>
              <a:rPr lang="es-ES" sz="2400" b="1" dirty="0" smtClean="0">
                <a:solidFill>
                  <a:srgbClr val="00B050"/>
                </a:solidFill>
              </a:rPr>
              <a:t>EDUCACIÓN NO FORMAL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X      </a:t>
            </a:r>
            <a:r>
              <a:rPr lang="es-ES" sz="2400" b="1" dirty="0" smtClean="0">
                <a:solidFill>
                  <a:srgbClr val="00B050"/>
                </a:solidFill>
              </a:rPr>
              <a:t>GOBIERNO Y ADMINISTRACIÓN</a:t>
            </a:r>
          </a:p>
          <a:p>
            <a:pPr>
              <a:buNone/>
            </a:pPr>
            <a:endParaRPr lang="es-ES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     Disposiciones generales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II    El Ministerio de Educación, Ciencia y Tecnología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III   El Consejo Federal de Educación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IV   Las autoridades educativas de las provincias y la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Ciudad Autónoma de Buenos Aires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V    La institución educativa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VI   Derechos y deberes de los/las alumnos/as</a:t>
            </a:r>
          </a:p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Capítulo VII  Derechos y deberes de los padres, madres, 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tutores/as </a:t>
            </a:r>
            <a:endParaRPr lang="es-AR" sz="2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Ley de Educación Nacional </a:t>
            </a:r>
            <a:b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26.206/06</a:t>
            </a:r>
            <a:endParaRPr lang="es-A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71472" y="2000240"/>
            <a:ext cx="8229600" cy="35004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s-ES" b="1" dirty="0" smtClean="0">
              <a:solidFill>
                <a:schemeClr val="dk1"/>
              </a:solidFill>
            </a:endParaRP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XI   </a:t>
            </a:r>
            <a:r>
              <a:rPr lang="es-ES" sz="2400" b="1" dirty="0" smtClean="0">
                <a:solidFill>
                  <a:srgbClr val="00B050"/>
                </a:solidFill>
              </a:rPr>
              <a:t>CUMPLIMIENTO DE LOS OBJETIVOS  DE  LA  LEY</a:t>
            </a:r>
          </a:p>
          <a:p>
            <a:pPr>
              <a:buNone/>
            </a:pPr>
            <a:endParaRPr lang="es-ES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Título XII  </a:t>
            </a:r>
            <a:r>
              <a:rPr lang="es-ES" sz="2400" b="1" dirty="0" smtClean="0">
                <a:solidFill>
                  <a:srgbClr val="00B050"/>
                </a:solidFill>
              </a:rPr>
              <a:t>DISPOSICIONES TRANSITORIAS Y COMPLEMENTARIAS</a:t>
            </a:r>
            <a:endParaRPr lang="es-AR"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969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Ley de Educación Nacional </a:t>
            </a:r>
            <a:r>
              <a:rPr lang="es-ES" sz="2400" b="1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ES" sz="2400" b="1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400" b="1" smtClean="0">
                <a:solidFill>
                  <a:schemeClr val="tx2">
                    <a:lumMod val="75000"/>
                  </a:schemeClr>
                </a:solidFill>
              </a:rPr>
              <a:t>26.206/06</a:t>
            </a:r>
            <a:endParaRPr lang="es-A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" sz="2800" b="1" dirty="0" smtClean="0">
                <a:solidFill>
                  <a:srgbClr val="00B050"/>
                </a:solidFill>
              </a:rPr>
              <a:t>Acuerdos federales </a:t>
            </a:r>
          </a:p>
          <a:p>
            <a:pPr>
              <a:buNone/>
            </a:pPr>
            <a:endParaRPr lang="es-E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</a:rPr>
              <a:t>Niveles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</a:t>
            </a:r>
            <a:r>
              <a:rPr lang="es-ES" sz="2400" b="1" smtClean="0">
                <a:solidFill>
                  <a:schemeClr val="tx2">
                    <a:lumMod val="75000"/>
                  </a:schemeClr>
                </a:solidFill>
              </a:rPr>
              <a:t>Educación </a:t>
            </a:r>
            <a:r>
              <a:rPr lang="es-ES" sz="2400" b="1" smtClean="0">
                <a:solidFill>
                  <a:schemeClr val="tx2">
                    <a:lumMod val="75000"/>
                  </a:schemeClr>
                </a:solidFill>
              </a:rPr>
              <a:t>Inicial </a:t>
            </a:r>
            <a:endParaRPr lang="es-ES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Educación Primaria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Educación Secundaria</a:t>
            </a:r>
          </a:p>
          <a:p>
            <a:pPr>
              <a:buNone/>
            </a:pP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</a:t>
            </a:r>
          </a:p>
          <a:p>
            <a:pPr>
              <a:buNone/>
            </a:pP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</a:rPr>
              <a:t>Modalidades 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Educación Técnico profesional /Educación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Artística/ Educación especial/ Educación  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Permanente de Jóvenes y Adultos / Educación 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Rural /Educación Intercultural Bilingüe /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Educación en Contextos de Privación de la   </a:t>
            </a:r>
          </a:p>
          <a:p>
            <a:pPr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Libertad / Educación Domiciliaria y Hospitalaria</a:t>
            </a:r>
            <a:endParaRPr lang="es-AR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345</Words>
  <Application>Microsoft Office PowerPoint</Application>
  <PresentationFormat>Presentación en pantalla (4:3)</PresentationFormat>
  <Paragraphs>85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Legislación y Normativa Educativa Licenciatura en Educación UNAHUR </vt:lpstr>
      <vt:lpstr>Ley de Educación Nacional  26.206/06</vt:lpstr>
      <vt:lpstr>Ley de Educación Nacional  26.206/06</vt:lpstr>
      <vt:lpstr>Ley de Educación Nacional  26.206/06</vt:lpstr>
      <vt:lpstr>Ley de Educación Nacional  26206/06</vt:lpstr>
      <vt:lpstr>Ley de Educación Nacional  26206/06</vt:lpstr>
      <vt:lpstr>Ley de Educación Nacional  26.206/06</vt:lpstr>
      <vt:lpstr>Ley de Educación Nacional  26.206/06</vt:lpstr>
      <vt:lpstr>Ley de Educación Nacional  26.206/06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Legislación y normativa Primer cuatrimestre 2020 – Virtual UNAHUR</dc:title>
  <dc:creator>VIQUI</dc:creator>
  <cp:lastModifiedBy>VIQUI</cp:lastModifiedBy>
  <cp:revision>39</cp:revision>
  <dcterms:created xsi:type="dcterms:W3CDTF">2020-06-16T21:56:28Z</dcterms:created>
  <dcterms:modified xsi:type="dcterms:W3CDTF">2021-10-22T15:45:09Z</dcterms:modified>
</cp:coreProperties>
</file>